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7" r:id="rId4"/>
    <p:sldId id="258" r:id="rId5"/>
    <p:sldId id="259" r:id="rId6"/>
    <p:sldId id="260" r:id="rId7"/>
    <p:sldId id="262" r:id="rId8"/>
    <p:sldId id="256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3" autoAdjust="0"/>
    <p:restoredTop sz="94660"/>
  </p:normalViewPr>
  <p:slideViewPr>
    <p:cSldViewPr snapToGrid="0">
      <p:cViewPr>
        <p:scale>
          <a:sx n="150" d="100"/>
          <a:sy n="150" d="100"/>
        </p:scale>
        <p:origin x="285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0A6D-5538-317E-8C6E-2D84490DF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0BD94-021A-FD38-3C7B-EB3AD2C0F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14CB6-026B-E929-A586-C4DE9D58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05989-97F0-776E-444C-DB03B2E1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29446-2BDE-5FB7-94DE-4C5C8151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088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2D06-7F91-EB37-7233-2E14ADF2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4779A-DB48-58DD-E385-E8E177FE5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ED5DB-DF5B-6A0A-3473-5A8A9A23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73EE1-7ECE-8322-203E-5EED2D97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4E050-FC42-6BE5-C7B5-FDF54AE8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396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3767D-B31B-2DBA-FDA4-C70267B74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6471A-CEB4-4CAA-4450-A1D975642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217F4-E83D-2556-98CC-20B1D664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BC5E7-BF0C-8032-56EE-105D85668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48A5F-7462-C554-4AFF-9DED101E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791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67AF-3AB3-FFEE-6026-61E444E88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0FBA-B35F-CB06-CCC4-3D946BE76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4D170-1CCE-E785-CD31-1EEE5599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9E456-EC0C-6859-7079-A4D497BF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CC30D-0E37-B74A-B58C-510DA21A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6941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F527-FD00-EFC7-18F5-D7160280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FCBE8-5989-D3C1-2BE4-CB1370872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79453-9755-BA2A-A8D2-4994937E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8FCD5-2852-19F1-8E01-B7C12797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A9EEF-C294-B907-A714-410E6061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239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D8F2-198E-09CE-27FC-85F35E1A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26EE4-0BC1-63DE-0345-4513E7A75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216EF-8672-5FE5-04C1-494AB3D60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D622A-0728-5031-FE8E-DCE43F57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BC82D-3C7C-5F3F-5E40-BC513E98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0AD9-B07E-DCD8-32B2-DB81A2F7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565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6981-D67C-9833-035C-93DDD5BC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604F-FED4-3E77-1ADB-C23A8492C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B03CBB-56CE-D44A-2B22-8CC7A1702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09EFD-B639-BD91-25C3-5B54A42A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3826C-EF9E-F769-0C14-E3C29283E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56897-14F6-82C9-7CD2-3D945345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20B7A-989A-9FDD-D0CF-DADC7F9A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EA4166-3163-A1E7-A392-0911F6C6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0754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99976-EA53-C28B-EF99-59DE6134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B4DE0-EF50-61F2-5D90-AA1CFD018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28B96-F726-5E4A-971D-892AF2C8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892B4-A99E-BD49-7DE4-722D8FBF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195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A1011-987C-29A3-0F40-688AEF5E8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6D46F-00CC-9E25-3AB6-40D2FAC9C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FDA77-7252-0D4C-D1DE-689DA313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3420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02BE-B69E-6095-6EBF-F9B43080E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048D5-78E5-B47B-9B1C-5A348C6D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B4244-D095-DBA0-CB96-E6C4C0C07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FFE98-4362-22B3-FB70-6A32D1CB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4A9B9-A684-E7EB-BD87-F534755E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21524-D343-FDBF-A97B-06F4504B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494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E17E-E0D4-163B-7ACE-78C7D56CB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CECFBA-1D0E-D080-81E6-76A18EEDF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9B88E-3DD0-DC4A-E92C-66BB34B5C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DD9C6-31BE-2A16-E6B4-6D7FF4D7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EDC8F-094C-A7DC-319E-014ADC447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E94FA-4DA4-B07D-7C5E-1E85BF96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254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F56020-151E-ED35-B1BA-4579A0F4B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20D79-0CF7-2899-6065-D3766A9EC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16376-4581-8FF7-1137-4005BA16C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0BD8F-846C-47C0-8810-93361E998BB8}" type="datetimeFigureOut">
              <a:rPr lang="en-SG" smtClean="0"/>
              <a:t>4/4/2025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17D6-D61F-6A2A-3673-DFC267C74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1C490-CF43-FE4E-6716-728439710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2C9B2-6804-4A55-A28F-87A1634A5B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840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.pn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image" Target="../media/image26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sv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17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6.png"/><Relationship Id="rId3" Type="http://schemas.openxmlformats.org/officeDocument/2006/relationships/image" Target="../media/image29.sv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12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1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32.png"/><Relationship Id="rId2" Type="http://schemas.openxmlformats.org/officeDocument/2006/relationships/image" Target="../media/image4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64.png"/><Relationship Id="rId12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1.png"/><Relationship Id="rId5" Type="http://schemas.openxmlformats.org/officeDocument/2006/relationships/image" Target="../media/image29.sv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>
            <a:extLst>
              <a:ext uri="{FF2B5EF4-FFF2-40B4-BE49-F238E27FC236}">
                <a16:creationId xmlns:a16="http://schemas.microsoft.com/office/drawing/2014/main" id="{72C3E417-472E-62BC-CCD2-78616D4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A386F1F-A453-C12E-7879-3872D2468D9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9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Graphic 25" descr="Employee badge with solid fill">
            <a:extLst>
              <a:ext uri="{FF2B5EF4-FFF2-40B4-BE49-F238E27FC236}">
                <a16:creationId xmlns:a16="http://schemas.microsoft.com/office/drawing/2014/main" id="{0A18D339-6FC2-2400-D9B1-CFE2B6C16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1771" y="568887"/>
            <a:ext cx="914400" cy="914400"/>
          </a:xfrm>
          <a:prstGeom prst="rect">
            <a:avLst/>
          </a:prstGeom>
        </p:spPr>
      </p:pic>
      <p:pic>
        <p:nvPicPr>
          <p:cNvPr id="80" name="Graphic 79" descr="Man with solid fill">
            <a:extLst>
              <a:ext uri="{FF2B5EF4-FFF2-40B4-BE49-F238E27FC236}">
                <a16:creationId xmlns:a16="http://schemas.microsoft.com/office/drawing/2014/main" id="{E42776E0-991A-D1E1-0CA6-498C64221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5674" y="3782144"/>
            <a:ext cx="589937" cy="589937"/>
          </a:xfrm>
          <a:prstGeom prst="rect">
            <a:avLst/>
          </a:prstGeom>
        </p:spPr>
      </p:pic>
      <p:pic>
        <p:nvPicPr>
          <p:cNvPr id="82" name="Graphic 81" descr="Female Profile with solid fill">
            <a:extLst>
              <a:ext uri="{FF2B5EF4-FFF2-40B4-BE49-F238E27FC236}">
                <a16:creationId xmlns:a16="http://schemas.microsoft.com/office/drawing/2014/main" id="{C7908747-FE00-679E-B4E6-D89C46D0E7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282" y="3782144"/>
            <a:ext cx="589937" cy="589937"/>
          </a:xfrm>
          <a:prstGeom prst="rect">
            <a:avLst/>
          </a:prstGeom>
        </p:spPr>
      </p:pic>
      <p:pic>
        <p:nvPicPr>
          <p:cNvPr id="85" name="Graphic 84" descr="Man with solid fill">
            <a:extLst>
              <a:ext uri="{FF2B5EF4-FFF2-40B4-BE49-F238E27FC236}">
                <a16:creationId xmlns:a16="http://schemas.microsoft.com/office/drawing/2014/main" id="{6C0C70C2-F975-CFF3-6B2C-B751751A2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0326" y="3782144"/>
            <a:ext cx="589937" cy="58993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876208F-8736-4E63-EDA2-053BB0275259}"/>
              </a:ext>
            </a:extLst>
          </p:cNvPr>
          <p:cNvSpPr txBox="1"/>
          <p:nvPr/>
        </p:nvSpPr>
        <p:spPr>
          <a:xfrm>
            <a:off x="683609" y="4890949"/>
            <a:ext cx="2146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Each MEC may coordinate up to </a:t>
            </a:r>
            <a:r>
              <a:rPr lang="en-US" sz="1400" b="1" dirty="0"/>
              <a:t>60</a:t>
            </a:r>
            <a:r>
              <a:rPr lang="en-US" sz="1400" dirty="0"/>
              <a:t> Volunteers / Matches</a:t>
            </a:r>
            <a:endParaRPr lang="en-SG" sz="1400" dirty="0"/>
          </a:p>
        </p:txBody>
      </p:sp>
      <p:pic>
        <p:nvPicPr>
          <p:cNvPr id="91" name="Graphic 90" descr="Child with balloon with solid fill">
            <a:extLst>
              <a:ext uri="{FF2B5EF4-FFF2-40B4-BE49-F238E27FC236}">
                <a16:creationId xmlns:a16="http://schemas.microsoft.com/office/drawing/2014/main" id="{A5C15DD1-F1B1-59B2-ED79-950DC654C1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3912" y="4193822"/>
            <a:ext cx="497902" cy="497902"/>
          </a:xfrm>
          <a:prstGeom prst="rect">
            <a:avLst/>
          </a:prstGeom>
        </p:spPr>
      </p:pic>
      <p:pic>
        <p:nvPicPr>
          <p:cNvPr id="92" name="Graphic 91" descr="Child with balloon with solid fill">
            <a:extLst>
              <a:ext uri="{FF2B5EF4-FFF2-40B4-BE49-F238E27FC236}">
                <a16:creationId xmlns:a16="http://schemas.microsoft.com/office/drawing/2014/main" id="{6D8B8F87-F118-AB1C-58F1-1976815F9E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6648" y="4172182"/>
            <a:ext cx="497902" cy="497902"/>
          </a:xfrm>
          <a:prstGeom prst="rect">
            <a:avLst/>
          </a:prstGeom>
        </p:spPr>
      </p:pic>
      <p:pic>
        <p:nvPicPr>
          <p:cNvPr id="93" name="Graphic 92" descr="Child with balloon with solid fill">
            <a:extLst>
              <a:ext uri="{FF2B5EF4-FFF2-40B4-BE49-F238E27FC236}">
                <a16:creationId xmlns:a16="http://schemas.microsoft.com/office/drawing/2014/main" id="{0D8C6806-ADC0-1F82-182D-1529AAB952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77031" y="4172182"/>
            <a:ext cx="497902" cy="497902"/>
          </a:xfrm>
          <a:prstGeom prst="rect">
            <a:avLst/>
          </a:prstGeom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23E3793-FAEB-6098-E03B-CC9773BEE2CC}"/>
              </a:ext>
            </a:extLst>
          </p:cNvPr>
          <p:cNvSpPr/>
          <p:nvPr/>
        </p:nvSpPr>
        <p:spPr>
          <a:xfrm>
            <a:off x="447675" y="3473450"/>
            <a:ext cx="2571750" cy="2336799"/>
          </a:xfrm>
          <a:custGeom>
            <a:avLst/>
            <a:gdLst>
              <a:gd name="connsiteX0" fmla="*/ 0 w 2571750"/>
              <a:gd name="connsiteY0" fmla="*/ 221973 h 2336799"/>
              <a:gd name="connsiteX1" fmla="*/ 221973 w 2571750"/>
              <a:gd name="connsiteY1" fmla="*/ 0 h 2336799"/>
              <a:gd name="connsiteX2" fmla="*/ 796480 w 2571750"/>
              <a:gd name="connsiteY2" fmla="*/ 0 h 2336799"/>
              <a:gd name="connsiteX3" fmla="*/ 1349709 w 2571750"/>
              <a:gd name="connsiteY3" fmla="*/ 0 h 2336799"/>
              <a:gd name="connsiteX4" fmla="*/ 1817826 w 2571750"/>
              <a:gd name="connsiteY4" fmla="*/ 0 h 2336799"/>
              <a:gd name="connsiteX5" fmla="*/ 2349777 w 2571750"/>
              <a:gd name="connsiteY5" fmla="*/ 0 h 2336799"/>
              <a:gd name="connsiteX6" fmla="*/ 2571750 w 2571750"/>
              <a:gd name="connsiteY6" fmla="*/ 221973 h 2336799"/>
              <a:gd name="connsiteX7" fmla="*/ 2571750 w 2571750"/>
              <a:gd name="connsiteY7" fmla="*/ 657329 h 2336799"/>
              <a:gd name="connsiteX8" fmla="*/ 2571750 w 2571750"/>
              <a:gd name="connsiteY8" fmla="*/ 1073757 h 2336799"/>
              <a:gd name="connsiteX9" fmla="*/ 2571750 w 2571750"/>
              <a:gd name="connsiteY9" fmla="*/ 1546970 h 2336799"/>
              <a:gd name="connsiteX10" fmla="*/ 2571750 w 2571750"/>
              <a:gd name="connsiteY10" fmla="*/ 2114826 h 2336799"/>
              <a:gd name="connsiteX11" fmla="*/ 2349777 w 2571750"/>
              <a:gd name="connsiteY11" fmla="*/ 2336799 h 2336799"/>
              <a:gd name="connsiteX12" fmla="*/ 1860382 w 2571750"/>
              <a:gd name="connsiteY12" fmla="*/ 2336799 h 2336799"/>
              <a:gd name="connsiteX13" fmla="*/ 1285875 w 2571750"/>
              <a:gd name="connsiteY13" fmla="*/ 2336799 h 2336799"/>
              <a:gd name="connsiteX14" fmla="*/ 775202 w 2571750"/>
              <a:gd name="connsiteY14" fmla="*/ 2336799 h 2336799"/>
              <a:gd name="connsiteX15" fmla="*/ 221973 w 2571750"/>
              <a:gd name="connsiteY15" fmla="*/ 2336799 h 2336799"/>
              <a:gd name="connsiteX16" fmla="*/ 0 w 2571750"/>
              <a:gd name="connsiteY16" fmla="*/ 2114826 h 2336799"/>
              <a:gd name="connsiteX17" fmla="*/ 0 w 2571750"/>
              <a:gd name="connsiteY17" fmla="*/ 1660541 h 2336799"/>
              <a:gd name="connsiteX18" fmla="*/ 0 w 2571750"/>
              <a:gd name="connsiteY18" fmla="*/ 1206257 h 2336799"/>
              <a:gd name="connsiteX19" fmla="*/ 0 w 2571750"/>
              <a:gd name="connsiteY19" fmla="*/ 751972 h 2336799"/>
              <a:gd name="connsiteX20" fmla="*/ 0 w 2571750"/>
              <a:gd name="connsiteY20" fmla="*/ 221973 h 233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71750" h="2336799" extrusionOk="0">
                <a:moveTo>
                  <a:pt x="0" y="221973"/>
                </a:moveTo>
                <a:cubicBezTo>
                  <a:pt x="-6726" y="90177"/>
                  <a:pt x="92781" y="-4211"/>
                  <a:pt x="221973" y="0"/>
                </a:cubicBezTo>
                <a:cubicBezTo>
                  <a:pt x="468078" y="-13018"/>
                  <a:pt x="546394" y="64812"/>
                  <a:pt x="796480" y="0"/>
                </a:cubicBezTo>
                <a:cubicBezTo>
                  <a:pt x="1046566" y="-64812"/>
                  <a:pt x="1147878" y="21070"/>
                  <a:pt x="1349709" y="0"/>
                </a:cubicBezTo>
                <a:cubicBezTo>
                  <a:pt x="1551540" y="-21070"/>
                  <a:pt x="1632870" y="38813"/>
                  <a:pt x="1817826" y="0"/>
                </a:cubicBezTo>
                <a:cubicBezTo>
                  <a:pt x="2002782" y="-38813"/>
                  <a:pt x="2187152" y="61467"/>
                  <a:pt x="2349777" y="0"/>
                </a:cubicBezTo>
                <a:cubicBezTo>
                  <a:pt x="2478657" y="-30071"/>
                  <a:pt x="2568319" y="112276"/>
                  <a:pt x="2571750" y="221973"/>
                </a:cubicBezTo>
                <a:cubicBezTo>
                  <a:pt x="2622279" y="414033"/>
                  <a:pt x="2562518" y="453980"/>
                  <a:pt x="2571750" y="657329"/>
                </a:cubicBezTo>
                <a:cubicBezTo>
                  <a:pt x="2580982" y="860678"/>
                  <a:pt x="2538952" y="908886"/>
                  <a:pt x="2571750" y="1073757"/>
                </a:cubicBezTo>
                <a:cubicBezTo>
                  <a:pt x="2604548" y="1238628"/>
                  <a:pt x="2548347" y="1351057"/>
                  <a:pt x="2571750" y="1546970"/>
                </a:cubicBezTo>
                <a:cubicBezTo>
                  <a:pt x="2595153" y="1742883"/>
                  <a:pt x="2518992" y="1921861"/>
                  <a:pt x="2571750" y="2114826"/>
                </a:cubicBezTo>
                <a:cubicBezTo>
                  <a:pt x="2588419" y="2249563"/>
                  <a:pt x="2492816" y="2351253"/>
                  <a:pt x="2349777" y="2336799"/>
                </a:cubicBezTo>
                <a:cubicBezTo>
                  <a:pt x="2180019" y="2347395"/>
                  <a:pt x="1984125" y="2315700"/>
                  <a:pt x="1860382" y="2336799"/>
                </a:cubicBezTo>
                <a:cubicBezTo>
                  <a:pt x="1736640" y="2357898"/>
                  <a:pt x="1454306" y="2315466"/>
                  <a:pt x="1285875" y="2336799"/>
                </a:cubicBezTo>
                <a:cubicBezTo>
                  <a:pt x="1117444" y="2358132"/>
                  <a:pt x="951373" y="2325232"/>
                  <a:pt x="775202" y="2336799"/>
                </a:cubicBezTo>
                <a:cubicBezTo>
                  <a:pt x="599031" y="2348366"/>
                  <a:pt x="416094" y="2308436"/>
                  <a:pt x="221973" y="2336799"/>
                </a:cubicBezTo>
                <a:cubicBezTo>
                  <a:pt x="73154" y="2314710"/>
                  <a:pt x="-14333" y="2232036"/>
                  <a:pt x="0" y="2114826"/>
                </a:cubicBezTo>
                <a:cubicBezTo>
                  <a:pt x="-3698" y="1964332"/>
                  <a:pt x="23676" y="1829873"/>
                  <a:pt x="0" y="1660541"/>
                </a:cubicBezTo>
                <a:cubicBezTo>
                  <a:pt x="-23676" y="1491209"/>
                  <a:pt x="21265" y="1413076"/>
                  <a:pt x="0" y="1206257"/>
                </a:cubicBezTo>
                <a:cubicBezTo>
                  <a:pt x="-21265" y="999438"/>
                  <a:pt x="24180" y="946299"/>
                  <a:pt x="0" y="751972"/>
                </a:cubicBezTo>
                <a:cubicBezTo>
                  <a:pt x="-24180" y="557646"/>
                  <a:pt x="60849" y="425956"/>
                  <a:pt x="0" y="22197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52692197">
                  <a:prstGeom prst="roundRect">
                    <a:avLst>
                      <a:gd name="adj" fmla="val 94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D6155DA-BFDA-EABD-CA53-A78F4A2D9A5F}"/>
              </a:ext>
            </a:extLst>
          </p:cNvPr>
          <p:cNvCxnSpPr>
            <a:cxnSpLocks/>
          </p:cNvCxnSpPr>
          <p:nvPr/>
        </p:nvCxnSpPr>
        <p:spPr>
          <a:xfrm flipH="1">
            <a:off x="4682718" y="4398"/>
            <a:ext cx="7483" cy="6853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C44AC25E-812A-1B4D-F40C-21E29AC7CBA5}"/>
              </a:ext>
            </a:extLst>
          </p:cNvPr>
          <p:cNvSpPr txBox="1"/>
          <p:nvPr/>
        </p:nvSpPr>
        <p:spPr>
          <a:xfrm>
            <a:off x="285919" y="161621"/>
            <a:ext cx="4045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As-Is Situation (Manual Effort | Lack Of Visibility)</a:t>
            </a:r>
            <a:endParaRPr lang="en-SG" sz="1400" dirty="0"/>
          </a:p>
        </p:txBody>
      </p:sp>
      <p:pic>
        <p:nvPicPr>
          <p:cNvPr id="117" name="Graphic 116" descr="Close with solid fill">
            <a:extLst>
              <a:ext uri="{FF2B5EF4-FFF2-40B4-BE49-F238E27FC236}">
                <a16:creationId xmlns:a16="http://schemas.microsoft.com/office/drawing/2014/main" id="{63737255-7CC4-D7F9-BB61-FC6BC45B48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06615" y="2840538"/>
            <a:ext cx="457200" cy="457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A9FB320-B92F-A098-62A1-8F9A4562EA7A}"/>
              </a:ext>
            </a:extLst>
          </p:cNvPr>
          <p:cNvSpPr txBox="1"/>
          <p:nvPr/>
        </p:nvSpPr>
        <p:spPr>
          <a:xfrm>
            <a:off x="3539745" y="2819805"/>
            <a:ext cx="1045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Time Consuming</a:t>
            </a:r>
            <a:endParaRPr lang="en-SG" sz="14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C02F478-FED7-EE7B-08C1-749ABE2A0854}"/>
              </a:ext>
            </a:extLst>
          </p:cNvPr>
          <p:cNvSpPr txBox="1"/>
          <p:nvPr/>
        </p:nvSpPr>
        <p:spPr>
          <a:xfrm>
            <a:off x="4798782" y="145599"/>
            <a:ext cx="4045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Our Solution (Automation | Visibility | Alerts)</a:t>
            </a:r>
            <a:endParaRPr lang="en-SG" sz="1400" dirty="0"/>
          </a:p>
        </p:txBody>
      </p:sp>
      <p:pic>
        <p:nvPicPr>
          <p:cNvPr id="129" name="Graphic 128" descr="Employee badge with solid fill">
            <a:extLst>
              <a:ext uri="{FF2B5EF4-FFF2-40B4-BE49-F238E27FC236}">
                <a16:creationId xmlns:a16="http://schemas.microsoft.com/office/drawing/2014/main" id="{1B7868EE-3EA0-AE96-57D8-73A7C0F38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972" y="573564"/>
            <a:ext cx="914400" cy="914400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A9130372-83D5-D20B-7DF9-96A062DC0942}"/>
              </a:ext>
            </a:extLst>
          </p:cNvPr>
          <p:cNvSpPr txBox="1"/>
          <p:nvPr/>
        </p:nvSpPr>
        <p:spPr>
          <a:xfrm>
            <a:off x="4934253" y="1307698"/>
            <a:ext cx="1973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Match Coordinator</a:t>
            </a:r>
            <a:endParaRPr lang="en-SG" sz="1400" dirty="0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D08E2A40-FACD-6067-9A7F-26466A27BAF4}"/>
              </a:ext>
            </a:extLst>
          </p:cNvPr>
          <p:cNvCxnSpPr>
            <a:cxnSpLocks/>
          </p:cNvCxnSpPr>
          <p:nvPr/>
        </p:nvCxnSpPr>
        <p:spPr>
          <a:xfrm rot="5400000">
            <a:off x="5019363" y="2721343"/>
            <a:ext cx="1161768" cy="718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609A2540-E473-55D9-AA72-FC2289E882F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58396" y="2660369"/>
            <a:ext cx="2002092" cy="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DE594489-AFDC-B541-46B2-CE0F48587FD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0384" y="2278385"/>
            <a:ext cx="2002087" cy="763977"/>
          </a:xfrm>
          <a:prstGeom prst="bentConnector3">
            <a:avLst>
              <a:gd name="adj1" fmla="val 713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5" name="Graphic 134" descr="Man with solid fill">
            <a:extLst>
              <a:ext uri="{FF2B5EF4-FFF2-40B4-BE49-F238E27FC236}">
                <a16:creationId xmlns:a16="http://schemas.microsoft.com/office/drawing/2014/main" id="{8248D4BF-6BF2-6A0E-8C88-EC5E2C31E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7644" y="3772496"/>
            <a:ext cx="589937" cy="589937"/>
          </a:xfrm>
          <a:prstGeom prst="rect">
            <a:avLst/>
          </a:prstGeom>
        </p:spPr>
      </p:pic>
      <p:pic>
        <p:nvPicPr>
          <p:cNvPr id="136" name="Graphic 135" descr="Female Profile with solid fill">
            <a:extLst>
              <a:ext uri="{FF2B5EF4-FFF2-40B4-BE49-F238E27FC236}">
                <a16:creationId xmlns:a16="http://schemas.microsoft.com/office/drawing/2014/main" id="{65EB57C8-F688-BC82-6E2B-52BA81713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9252" y="3772496"/>
            <a:ext cx="589937" cy="589937"/>
          </a:xfrm>
          <a:prstGeom prst="rect">
            <a:avLst/>
          </a:prstGeom>
        </p:spPr>
      </p:pic>
      <p:pic>
        <p:nvPicPr>
          <p:cNvPr id="137" name="Graphic 136" descr="Man with solid fill">
            <a:extLst>
              <a:ext uri="{FF2B5EF4-FFF2-40B4-BE49-F238E27FC236}">
                <a16:creationId xmlns:a16="http://schemas.microsoft.com/office/drawing/2014/main" id="{2B9B5C47-E244-B346-A7A1-47D948571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2296" y="3772496"/>
            <a:ext cx="589937" cy="589937"/>
          </a:xfrm>
          <a:prstGeom prst="rect">
            <a:avLst/>
          </a:prstGeom>
        </p:spPr>
      </p:pic>
      <p:pic>
        <p:nvPicPr>
          <p:cNvPr id="138" name="Graphic 137" descr="Child with balloon with solid fill">
            <a:extLst>
              <a:ext uri="{FF2B5EF4-FFF2-40B4-BE49-F238E27FC236}">
                <a16:creationId xmlns:a16="http://schemas.microsoft.com/office/drawing/2014/main" id="{A9EA0CA8-A8B5-86EE-1F28-2B2E4770A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75882" y="4184174"/>
            <a:ext cx="497902" cy="497902"/>
          </a:xfrm>
          <a:prstGeom prst="rect">
            <a:avLst/>
          </a:prstGeom>
        </p:spPr>
      </p:pic>
      <p:pic>
        <p:nvPicPr>
          <p:cNvPr id="139" name="Graphic 138" descr="Child with balloon with solid fill">
            <a:extLst>
              <a:ext uri="{FF2B5EF4-FFF2-40B4-BE49-F238E27FC236}">
                <a16:creationId xmlns:a16="http://schemas.microsoft.com/office/drawing/2014/main" id="{C45D7DAF-4E03-CC0C-ACA0-8D49D8D892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8618" y="4162534"/>
            <a:ext cx="497902" cy="497902"/>
          </a:xfrm>
          <a:prstGeom prst="rect">
            <a:avLst/>
          </a:prstGeom>
        </p:spPr>
      </p:pic>
      <p:pic>
        <p:nvPicPr>
          <p:cNvPr id="140" name="Graphic 139" descr="Child with balloon with solid fill">
            <a:extLst>
              <a:ext uri="{FF2B5EF4-FFF2-40B4-BE49-F238E27FC236}">
                <a16:creationId xmlns:a16="http://schemas.microsoft.com/office/drawing/2014/main" id="{0C0B6BBE-79BC-042C-9A3E-1C1577FCC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9001" y="4162534"/>
            <a:ext cx="497902" cy="497902"/>
          </a:xfrm>
          <a:prstGeom prst="rect">
            <a:avLst/>
          </a:prstGeom>
        </p:spPr>
      </p:pic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6436AC17-4E86-526B-45F0-0A4C8C355282}"/>
              </a:ext>
            </a:extLst>
          </p:cNvPr>
          <p:cNvSpPr/>
          <p:nvPr/>
        </p:nvSpPr>
        <p:spPr>
          <a:xfrm>
            <a:off x="4969252" y="1615475"/>
            <a:ext cx="3444832" cy="3782025"/>
          </a:xfrm>
          <a:prstGeom prst="roundRect">
            <a:avLst>
              <a:gd name="adj" fmla="val 3216"/>
            </a:avLst>
          </a:prstGeom>
          <a:solidFill>
            <a:schemeClr val="accent6">
              <a:lumMod val="60000"/>
              <a:lumOff val="40000"/>
              <a:alpha val="13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523A642-9439-83C0-7C6B-BF083B025E1F}"/>
              </a:ext>
            </a:extLst>
          </p:cNvPr>
          <p:cNvSpPr txBox="1"/>
          <p:nvPr/>
        </p:nvSpPr>
        <p:spPr>
          <a:xfrm>
            <a:off x="4760313" y="1668786"/>
            <a:ext cx="140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LLM Call Bot</a:t>
            </a:r>
            <a:endParaRPr lang="en-SG" sz="1200" dirty="0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F8F84165-82F6-E52C-0891-EA85DE839B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0135" y="2060381"/>
            <a:ext cx="569030" cy="56415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98C8E5B-8023-7A4B-E936-3DEE862AA490}"/>
              </a:ext>
            </a:extLst>
          </p:cNvPr>
          <p:cNvCxnSpPr>
            <a:cxnSpLocks/>
          </p:cNvCxnSpPr>
          <p:nvPr/>
        </p:nvCxnSpPr>
        <p:spPr>
          <a:xfrm>
            <a:off x="5959437" y="2707218"/>
            <a:ext cx="1288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33167AC1-EE8B-FC07-CAF0-853336D4E5B2}"/>
              </a:ext>
            </a:extLst>
          </p:cNvPr>
          <p:cNvSpPr txBox="1"/>
          <p:nvPr/>
        </p:nvSpPr>
        <p:spPr>
          <a:xfrm>
            <a:off x="4993597" y="4821727"/>
            <a:ext cx="2146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60</a:t>
            </a:r>
            <a:r>
              <a:rPr lang="en-US" sz="1400" dirty="0"/>
              <a:t> Volunteers / Matches</a:t>
            </a:r>
            <a:endParaRPr lang="en-SG" sz="1400" dirty="0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14B4A77D-4C1F-BA76-367F-A8FC2430F5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78" y="2005513"/>
            <a:ext cx="560346" cy="560346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5790C3B0-EA42-8754-CC26-A13930F69B40}"/>
              </a:ext>
            </a:extLst>
          </p:cNvPr>
          <p:cNvSpPr txBox="1"/>
          <p:nvPr/>
        </p:nvSpPr>
        <p:spPr>
          <a:xfrm>
            <a:off x="6044448" y="1659325"/>
            <a:ext cx="1405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Speech Recognition</a:t>
            </a:r>
            <a:endParaRPr lang="en-SG" sz="1200" dirty="0"/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EF519784-7E91-F36B-03C4-CF7192089B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79" y="2395618"/>
            <a:ext cx="686777" cy="683725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2990549D-77E9-BE3E-D304-3B4E222F67E6}"/>
              </a:ext>
            </a:extLst>
          </p:cNvPr>
          <p:cNvSpPr txBox="1"/>
          <p:nvPr/>
        </p:nvSpPr>
        <p:spPr>
          <a:xfrm>
            <a:off x="7023634" y="3134197"/>
            <a:ext cx="1490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LLM</a:t>
            </a:r>
          </a:p>
          <a:p>
            <a:pPr algn="ctr"/>
            <a:r>
              <a:rPr lang="en-US" sz="1200" dirty="0"/>
              <a:t> (Event Detection) </a:t>
            </a:r>
            <a:endParaRPr lang="en-SG" sz="1200" dirty="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0EB7372-2F57-2DA5-CFDE-C596E7BD6CB2}"/>
              </a:ext>
            </a:extLst>
          </p:cNvPr>
          <p:cNvCxnSpPr>
            <a:cxnSpLocks/>
          </p:cNvCxnSpPr>
          <p:nvPr/>
        </p:nvCxnSpPr>
        <p:spPr>
          <a:xfrm>
            <a:off x="8245437" y="2704573"/>
            <a:ext cx="52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1D50842D-A7A6-61FD-714A-531733763255}"/>
              </a:ext>
            </a:extLst>
          </p:cNvPr>
          <p:cNvSpPr/>
          <p:nvPr/>
        </p:nvSpPr>
        <p:spPr>
          <a:xfrm>
            <a:off x="8582562" y="446770"/>
            <a:ext cx="3198724" cy="6011180"/>
          </a:xfrm>
          <a:prstGeom prst="roundRect">
            <a:avLst>
              <a:gd name="adj" fmla="val 2762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EB9A6181-3C6C-CACC-32A9-D8DAE1A7CD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4231" y="1211844"/>
            <a:ext cx="2759120" cy="13375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9F943117-2AED-2E59-DE48-1E24D9003E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63519" y="2952587"/>
            <a:ext cx="2770586" cy="143428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8CC08CEA-1F26-7874-2F36-F9532641C3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62" y="400050"/>
            <a:ext cx="611439" cy="611439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CC4B260D-5330-2B35-77FC-47EF9FE27BD7}"/>
              </a:ext>
            </a:extLst>
          </p:cNvPr>
          <p:cNvSpPr txBox="1"/>
          <p:nvPr/>
        </p:nvSpPr>
        <p:spPr>
          <a:xfrm>
            <a:off x="8769350" y="922905"/>
            <a:ext cx="2117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Match Event View</a:t>
            </a:r>
            <a:endParaRPr lang="en-SG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716F35E-FF26-C1A8-F2D4-BB1690411792}"/>
              </a:ext>
            </a:extLst>
          </p:cNvPr>
          <p:cNvSpPr txBox="1"/>
          <p:nvPr/>
        </p:nvSpPr>
        <p:spPr>
          <a:xfrm>
            <a:off x="8786773" y="2612466"/>
            <a:ext cx="2117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Match Event View</a:t>
            </a:r>
            <a:endParaRPr lang="en-SG" sz="1200" dirty="0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0C5045F0-DAD4-0438-205A-E01D3ECF72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63518" y="4866241"/>
            <a:ext cx="2770587" cy="1462255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5B5DD0F3-A20B-7D20-9A37-CBEE1BD0CD64}"/>
              </a:ext>
            </a:extLst>
          </p:cNvPr>
          <p:cNvSpPr/>
          <p:nvPr/>
        </p:nvSpPr>
        <p:spPr>
          <a:xfrm>
            <a:off x="365857" y="1707110"/>
            <a:ext cx="4153560" cy="1617405"/>
          </a:xfrm>
          <a:prstGeom prst="roundRect">
            <a:avLst>
              <a:gd name="adj" fmla="val 3216"/>
            </a:avLst>
          </a:prstGeom>
          <a:solidFill>
            <a:srgbClr val="FF0000">
              <a:alpha val="15000"/>
            </a:srgbClr>
          </a:solidFill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50E0504-9D20-6287-3D58-BD24F7C0A337}"/>
              </a:ext>
            </a:extLst>
          </p:cNvPr>
          <p:cNvSpPr txBox="1"/>
          <p:nvPr/>
        </p:nvSpPr>
        <p:spPr>
          <a:xfrm>
            <a:off x="717282" y="1353239"/>
            <a:ext cx="1973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Match Coordinator</a:t>
            </a:r>
            <a:endParaRPr lang="en-SG" sz="1400" dirty="0"/>
          </a:p>
        </p:txBody>
      </p: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9B4BE282-763E-D3D2-967D-3DDAEC5BF28B}"/>
              </a:ext>
            </a:extLst>
          </p:cNvPr>
          <p:cNvCxnSpPr>
            <a:cxnSpLocks/>
          </p:cNvCxnSpPr>
          <p:nvPr/>
        </p:nvCxnSpPr>
        <p:spPr>
          <a:xfrm rot="5400000">
            <a:off x="790562" y="2787375"/>
            <a:ext cx="1161768" cy="7183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C74C578C-8EC0-AEFC-C387-72BE6B6BA3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9595" y="2726401"/>
            <a:ext cx="2002092" cy="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76F6690C-051C-25DA-315A-BCB4E7BD90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1583" y="2344417"/>
            <a:ext cx="2002087" cy="763977"/>
          </a:xfrm>
          <a:prstGeom prst="bentConnector3">
            <a:avLst>
              <a:gd name="adj1" fmla="val 713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7" name="Graphic 176" descr="Speaker phone with solid fill">
            <a:extLst>
              <a:ext uri="{FF2B5EF4-FFF2-40B4-BE49-F238E27FC236}">
                <a16:creationId xmlns:a16="http://schemas.microsoft.com/office/drawing/2014/main" id="{A813F142-C8C7-B40A-488D-1FEB03BD9A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59953" y="2305707"/>
            <a:ext cx="447743" cy="447743"/>
          </a:xfrm>
          <a:prstGeom prst="rect">
            <a:avLst/>
          </a:prstGeom>
        </p:spPr>
      </p:pic>
      <p:pic>
        <p:nvPicPr>
          <p:cNvPr id="178" name="Graphic 177" descr="Email with solid fill">
            <a:extLst>
              <a:ext uri="{FF2B5EF4-FFF2-40B4-BE49-F238E27FC236}">
                <a16:creationId xmlns:a16="http://schemas.microsoft.com/office/drawing/2014/main" id="{D79D79A7-2401-D5B3-82A9-E0E40F785A5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54249" y="1938172"/>
            <a:ext cx="443576" cy="369718"/>
          </a:xfrm>
          <a:prstGeom prst="rect">
            <a:avLst/>
          </a:prstGeom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F88DBA8-00A6-5006-3BC3-D7DE3721346A}"/>
              </a:ext>
            </a:extLst>
          </p:cNvPr>
          <p:cNvCxnSpPr>
            <a:cxnSpLocks/>
          </p:cNvCxnSpPr>
          <p:nvPr/>
        </p:nvCxnSpPr>
        <p:spPr>
          <a:xfrm>
            <a:off x="1730638" y="2287122"/>
            <a:ext cx="1288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0" name="Picture 179">
            <a:extLst>
              <a:ext uri="{FF2B5EF4-FFF2-40B4-BE49-F238E27FC236}">
                <a16:creationId xmlns:a16="http://schemas.microsoft.com/office/drawing/2014/main" id="{439116D9-3601-549D-124E-CA8D7D0AB60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04029" y="1798885"/>
            <a:ext cx="758403" cy="976474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6CF6DD48-9D45-4E17-4601-9EF32A239B26}"/>
              </a:ext>
            </a:extLst>
          </p:cNvPr>
          <p:cNvSpPr txBox="1"/>
          <p:nvPr/>
        </p:nvSpPr>
        <p:spPr>
          <a:xfrm>
            <a:off x="2738858" y="1098770"/>
            <a:ext cx="1405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Spreadsheet Update</a:t>
            </a:r>
            <a:endParaRPr lang="en-SG" sz="1400" dirty="0"/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B8CD1AF8-33DD-3AB1-F5CF-56178C653D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424" y="1869651"/>
            <a:ext cx="305566" cy="30239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1E7034C1-32A6-C0C5-F8BF-47EDDDFEAB2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89" y="2372243"/>
            <a:ext cx="318585" cy="36086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19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>
            <a:extLst>
              <a:ext uri="{FF2B5EF4-FFF2-40B4-BE49-F238E27FC236}">
                <a16:creationId xmlns:a16="http://schemas.microsoft.com/office/drawing/2014/main" id="{72C3E417-472E-62BC-CCD2-78616D49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A386F1F-A453-C12E-7879-3872D2468D9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9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239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EF546-919A-6BBC-B540-DC8176B3F2FE}"/>
              </a:ext>
            </a:extLst>
          </p:cNvPr>
          <p:cNvSpPr/>
          <p:nvPr/>
        </p:nvSpPr>
        <p:spPr>
          <a:xfrm>
            <a:off x="133351" y="6405995"/>
            <a:ext cx="2384591" cy="36094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Producers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45C00-B3BC-C221-45E6-B28DA854F9D7}"/>
              </a:ext>
            </a:extLst>
          </p:cNvPr>
          <p:cNvSpPr/>
          <p:nvPr/>
        </p:nvSpPr>
        <p:spPr>
          <a:xfrm>
            <a:off x="2681968" y="6405995"/>
            <a:ext cx="4176034" cy="36094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Processing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Pipeline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94032-25E9-7C45-8BEC-52187B8CB1AB}"/>
              </a:ext>
            </a:extLst>
          </p:cNvPr>
          <p:cNvSpPr/>
          <p:nvPr/>
        </p:nvSpPr>
        <p:spPr>
          <a:xfrm>
            <a:off x="7022028" y="6405995"/>
            <a:ext cx="5069960" cy="36094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Consumers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C52AC528-A062-F60C-8647-1C4DE7FDE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087" y="1210854"/>
            <a:ext cx="646331" cy="64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21DE1-E5B0-A5F4-E988-ED8FD95C06B8}"/>
              </a:ext>
            </a:extLst>
          </p:cNvPr>
          <p:cNvSpPr txBox="1"/>
          <p:nvPr/>
        </p:nvSpPr>
        <p:spPr>
          <a:xfrm>
            <a:off x="686820" y="1857185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 Dataset</a:t>
            </a:r>
            <a:endParaRPr lang="en-SG" sz="1200" dirty="0"/>
          </a:p>
        </p:txBody>
      </p:sp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6005F2F7-AB87-108E-AF69-36D03EC8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597" y="2666459"/>
            <a:ext cx="646331" cy="646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C6E72E-22C0-BF94-8881-30F79A268D66}"/>
              </a:ext>
            </a:extLst>
          </p:cNvPr>
          <p:cNvSpPr txBox="1"/>
          <p:nvPr/>
        </p:nvSpPr>
        <p:spPr>
          <a:xfrm>
            <a:off x="691330" y="3312790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 Dataset</a:t>
            </a:r>
            <a:endParaRPr lang="en-SG" sz="1200" dirty="0"/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C7D5886B-59F7-3C5E-9CBE-3596E37B0009}"/>
              </a:ext>
            </a:extLst>
          </p:cNvPr>
          <p:cNvSpPr/>
          <p:nvPr/>
        </p:nvSpPr>
        <p:spPr>
          <a:xfrm rot="5400000">
            <a:off x="2094402" y="1136140"/>
            <a:ext cx="988845" cy="1604151"/>
          </a:xfrm>
          <a:prstGeom prst="bentArrow">
            <a:avLst>
              <a:gd name="adj1" fmla="val 10567"/>
              <a:gd name="adj2" fmla="val 14260"/>
              <a:gd name="adj3" fmla="val 17726"/>
              <a:gd name="adj4" fmla="val 225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95EFF-EC81-00DD-59FC-84E62C15060F}"/>
              </a:ext>
            </a:extLst>
          </p:cNvPr>
          <p:cNvSpPr txBox="1"/>
          <p:nvPr/>
        </p:nvSpPr>
        <p:spPr>
          <a:xfrm>
            <a:off x="2681968" y="3401584"/>
            <a:ext cx="109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Manual Data Cleaning</a:t>
            </a:r>
            <a:endParaRPr lang="en-SG" sz="1200" dirty="0"/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291D2B55-B334-1D93-F2D5-F2352ABA0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0200" y="2487184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ABBFC4-BE28-3432-9B09-6093A0729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6" y="5092431"/>
            <a:ext cx="673066" cy="6730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C13B99-BE53-BC95-DB49-987DC5CDE5C6}"/>
              </a:ext>
            </a:extLst>
          </p:cNvPr>
          <p:cNvSpPr txBox="1"/>
          <p:nvPr/>
        </p:nvSpPr>
        <p:spPr>
          <a:xfrm>
            <a:off x="328689" y="5769486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GeoPandas</a:t>
            </a:r>
            <a:endParaRPr lang="en-SG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B8F63F-8F07-A9CC-B0A6-A94540A4E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18" y="5118583"/>
            <a:ext cx="629666" cy="6296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F99485-41D1-A181-5DE8-CA4C82D2AA49}"/>
              </a:ext>
            </a:extLst>
          </p:cNvPr>
          <p:cNvSpPr txBox="1"/>
          <p:nvPr/>
        </p:nvSpPr>
        <p:spPr>
          <a:xfrm>
            <a:off x="1241320" y="5765497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USA Census</a:t>
            </a:r>
            <a:endParaRPr lang="en-SG" sz="1200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B7BC824-5EDD-F9EE-17FB-58A16D0C0724}"/>
              </a:ext>
            </a:extLst>
          </p:cNvPr>
          <p:cNvSpPr/>
          <p:nvPr/>
        </p:nvSpPr>
        <p:spPr>
          <a:xfrm rot="16200000">
            <a:off x="4239864" y="2459971"/>
            <a:ext cx="210276" cy="112455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696254-2DFC-4417-1E9D-9585F936E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69" y="2745275"/>
            <a:ext cx="686777" cy="6837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72420B-4439-63AB-A20A-943ABB882A60}"/>
              </a:ext>
            </a:extLst>
          </p:cNvPr>
          <p:cNvSpPr txBox="1"/>
          <p:nvPr/>
        </p:nvSpPr>
        <p:spPr>
          <a:xfrm>
            <a:off x="4649124" y="3483854"/>
            <a:ext cx="1490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XAI GROK</a:t>
            </a:r>
          </a:p>
          <a:p>
            <a:pPr algn="ctr"/>
            <a:r>
              <a:rPr lang="en-US" sz="1200" dirty="0"/>
              <a:t> (Event Detection) </a:t>
            </a:r>
            <a:endParaRPr lang="en-SG" sz="1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026EACF-8A83-6798-6CF5-9BA8E52DDA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12" y="2528867"/>
            <a:ext cx="958682" cy="9586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AC532C-7F1C-70AE-19AD-8C8BBEE125C7}"/>
              </a:ext>
            </a:extLst>
          </p:cNvPr>
          <p:cNvSpPr txBox="1"/>
          <p:nvPr/>
        </p:nvSpPr>
        <p:spPr>
          <a:xfrm>
            <a:off x="7076065" y="3393644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Power Bi</a:t>
            </a:r>
            <a:endParaRPr lang="en-SG" sz="12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DCD3C4-C7D7-3872-023F-37252E0B25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69" y="801965"/>
            <a:ext cx="699668" cy="6996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F8A83D8-1579-AB19-B562-DFDD89B83D68}"/>
              </a:ext>
            </a:extLst>
          </p:cNvPr>
          <p:cNvSpPr txBox="1"/>
          <p:nvPr/>
        </p:nvSpPr>
        <p:spPr>
          <a:xfrm>
            <a:off x="4586686" y="1519921"/>
            <a:ext cx="170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LSTM (Deep Learning)</a:t>
            </a:r>
            <a:endParaRPr lang="en-SG" sz="12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D4F3BCE-98A2-89E6-F95A-AD1ABA8BD101}"/>
              </a:ext>
            </a:extLst>
          </p:cNvPr>
          <p:cNvSpPr/>
          <p:nvPr/>
        </p:nvSpPr>
        <p:spPr>
          <a:xfrm>
            <a:off x="267081" y="4835234"/>
            <a:ext cx="2181727" cy="1211251"/>
          </a:xfrm>
          <a:prstGeom prst="roundRect">
            <a:avLst>
              <a:gd name="adj" fmla="val 124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B02A8E-83F0-CC10-0D07-2CD45B41DA2D}"/>
              </a:ext>
            </a:extLst>
          </p:cNvPr>
          <p:cNvSpPr txBox="1"/>
          <p:nvPr/>
        </p:nvSpPr>
        <p:spPr>
          <a:xfrm>
            <a:off x="785347" y="4775404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External Data</a:t>
            </a:r>
            <a:endParaRPr lang="en-SG" sz="12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D947480-05DA-D4B9-560F-4595087C0B01}"/>
              </a:ext>
            </a:extLst>
          </p:cNvPr>
          <p:cNvSpPr/>
          <p:nvPr/>
        </p:nvSpPr>
        <p:spPr>
          <a:xfrm>
            <a:off x="4303662" y="4862098"/>
            <a:ext cx="2181727" cy="1211251"/>
          </a:xfrm>
          <a:prstGeom prst="roundRect">
            <a:avLst>
              <a:gd name="adj" fmla="val 1248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9A8A4-A593-B55A-C572-78F3E5F10C61}"/>
              </a:ext>
            </a:extLst>
          </p:cNvPr>
          <p:cNvSpPr txBox="1"/>
          <p:nvPr/>
        </p:nvSpPr>
        <p:spPr>
          <a:xfrm>
            <a:off x="4707585" y="4869303"/>
            <a:ext cx="1373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Research Papers</a:t>
            </a:r>
            <a:endParaRPr lang="en-SG" sz="1200" dirty="0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60587836-999A-ADCA-9F29-D2347BA35AE2}"/>
              </a:ext>
            </a:extLst>
          </p:cNvPr>
          <p:cNvSpPr/>
          <p:nvPr/>
        </p:nvSpPr>
        <p:spPr>
          <a:xfrm rot="10800000">
            <a:off x="5334039" y="4000372"/>
            <a:ext cx="210276" cy="71739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C67D15-53BE-D733-B983-8CF9A5721399}"/>
              </a:ext>
            </a:extLst>
          </p:cNvPr>
          <p:cNvSpPr txBox="1"/>
          <p:nvPr/>
        </p:nvSpPr>
        <p:spPr>
          <a:xfrm>
            <a:off x="4353287" y="5792692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BBB</a:t>
            </a:r>
            <a:endParaRPr lang="en-SG" sz="12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BABAD47-43F9-8004-AC7F-387D32FC5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98" y="5153507"/>
            <a:ext cx="604166" cy="60416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E6EE2A6-EAC2-F96F-494C-6E4190BB25D4}"/>
              </a:ext>
            </a:extLst>
          </p:cNvPr>
          <p:cNvSpPr txBox="1"/>
          <p:nvPr/>
        </p:nvSpPr>
        <p:spPr>
          <a:xfrm>
            <a:off x="5174217" y="5763510"/>
            <a:ext cx="121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Google Scholar</a:t>
            </a:r>
            <a:endParaRPr lang="en-SG" sz="12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5376802-50CF-1BE8-2FA6-704331F470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6007" y="4267417"/>
            <a:ext cx="2759120" cy="147797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9244997-2712-5CAE-7600-D15E06C89A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9097" y="2644040"/>
            <a:ext cx="2759120" cy="13375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BBAE5A2-1F45-269A-E2AD-2C11F4C11819}"/>
              </a:ext>
            </a:extLst>
          </p:cNvPr>
          <p:cNvSpPr/>
          <p:nvPr/>
        </p:nvSpPr>
        <p:spPr>
          <a:xfrm>
            <a:off x="7047789" y="2358163"/>
            <a:ext cx="4225023" cy="3753211"/>
          </a:xfrm>
          <a:prstGeom prst="roundRect">
            <a:avLst>
              <a:gd name="adj" fmla="val 29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BE01985-FBBB-E886-B498-3D20779BE7BD}"/>
              </a:ext>
            </a:extLst>
          </p:cNvPr>
          <p:cNvSpPr/>
          <p:nvPr/>
        </p:nvSpPr>
        <p:spPr>
          <a:xfrm>
            <a:off x="7044020" y="171502"/>
            <a:ext cx="4225023" cy="2004365"/>
          </a:xfrm>
          <a:prstGeom prst="roundRect">
            <a:avLst>
              <a:gd name="adj" fmla="val 573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A781CD15-613A-9BE7-7691-CDAD122B8D53}"/>
              </a:ext>
            </a:extLst>
          </p:cNvPr>
          <p:cNvSpPr/>
          <p:nvPr/>
        </p:nvSpPr>
        <p:spPr>
          <a:xfrm rot="16200000">
            <a:off x="2070367" y="2633493"/>
            <a:ext cx="210276" cy="77751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Arrow: Bent 59">
            <a:extLst>
              <a:ext uri="{FF2B5EF4-FFF2-40B4-BE49-F238E27FC236}">
                <a16:creationId xmlns:a16="http://schemas.microsoft.com/office/drawing/2014/main" id="{E8066A96-A0AE-1B2F-17C4-CBC3D6B4C11A}"/>
              </a:ext>
            </a:extLst>
          </p:cNvPr>
          <p:cNvSpPr/>
          <p:nvPr/>
        </p:nvSpPr>
        <p:spPr>
          <a:xfrm rot="16200000" flipV="1">
            <a:off x="2131266" y="4329158"/>
            <a:ext cx="1635824" cy="754855"/>
          </a:xfrm>
          <a:prstGeom prst="bentArrow">
            <a:avLst>
              <a:gd name="adj1" fmla="val 14419"/>
              <a:gd name="adj2" fmla="val 15164"/>
              <a:gd name="adj3" fmla="val 16281"/>
              <a:gd name="adj4" fmla="val 437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79BE25B1-95A9-731D-40DD-C12204194E19}"/>
              </a:ext>
            </a:extLst>
          </p:cNvPr>
          <p:cNvSpPr/>
          <p:nvPr/>
        </p:nvSpPr>
        <p:spPr>
          <a:xfrm rot="10800000">
            <a:off x="5334038" y="1819430"/>
            <a:ext cx="210276" cy="78292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F8CFD9B6-5C0A-CF0A-9565-6DAB16F911F9}"/>
              </a:ext>
            </a:extLst>
          </p:cNvPr>
          <p:cNvSpPr/>
          <p:nvPr/>
        </p:nvSpPr>
        <p:spPr>
          <a:xfrm rot="16200000">
            <a:off x="6244738" y="643674"/>
            <a:ext cx="210276" cy="101624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4372C24A-76FD-D00C-7D92-14A9C0FC1F3E}"/>
              </a:ext>
            </a:extLst>
          </p:cNvPr>
          <p:cNvSpPr/>
          <p:nvPr/>
        </p:nvSpPr>
        <p:spPr>
          <a:xfrm rot="16200000">
            <a:off x="6251888" y="2530388"/>
            <a:ext cx="210276" cy="1001956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CD62335-405C-E392-FC52-3BEDCCE95A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8761" y="655704"/>
            <a:ext cx="1752834" cy="1103019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39BE115-69B4-B9BF-CF2D-51BA39D38741}"/>
              </a:ext>
            </a:extLst>
          </p:cNvPr>
          <p:cNvSpPr txBox="1"/>
          <p:nvPr/>
        </p:nvSpPr>
        <p:spPr>
          <a:xfrm>
            <a:off x="6926474" y="171418"/>
            <a:ext cx="1592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Model Prediction</a:t>
            </a:r>
            <a:endParaRPr lang="en-SG" sz="120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54B3AE9-4F6F-BD9B-433A-0DDB48CE1D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6973" y="644464"/>
            <a:ext cx="1888154" cy="1103019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29FCB09-6081-93DA-9564-EB434D84941B}"/>
              </a:ext>
            </a:extLst>
          </p:cNvPr>
          <p:cNvSpPr/>
          <p:nvPr/>
        </p:nvSpPr>
        <p:spPr>
          <a:xfrm rot="16200000">
            <a:off x="8779344" y="2798729"/>
            <a:ext cx="5939956" cy="685331"/>
          </a:xfrm>
          <a:prstGeom prst="roundRect">
            <a:avLst>
              <a:gd name="adj" fmla="val 1918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9F1F11-E832-8B7F-AE1D-C4A424F8BA84}"/>
              </a:ext>
            </a:extLst>
          </p:cNvPr>
          <p:cNvSpPr txBox="1"/>
          <p:nvPr/>
        </p:nvSpPr>
        <p:spPr>
          <a:xfrm rot="16200000">
            <a:off x="10325469" y="3058617"/>
            <a:ext cx="284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&amp; Alert Driven Decision</a:t>
            </a:r>
            <a:endParaRPr lang="en-SG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1288562-CA9A-9925-D61E-28157D8F71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310" y="247453"/>
            <a:ext cx="596971" cy="59697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080CD32-54B8-93BB-FFF6-F4BB52A3E654}"/>
              </a:ext>
            </a:extLst>
          </p:cNvPr>
          <p:cNvSpPr txBox="1"/>
          <p:nvPr/>
        </p:nvSpPr>
        <p:spPr>
          <a:xfrm>
            <a:off x="100012" y="57242"/>
            <a:ext cx="284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Overview</a:t>
            </a:r>
            <a:endParaRPr lang="en-SG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57DB8F3-E0AC-173D-5859-D16703BE29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31" y="5108527"/>
            <a:ext cx="718392" cy="71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9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5080CD32-54B8-93BB-FFF6-F4BB52A3E654}"/>
              </a:ext>
            </a:extLst>
          </p:cNvPr>
          <p:cNvSpPr txBox="1"/>
          <p:nvPr/>
        </p:nvSpPr>
        <p:spPr>
          <a:xfrm>
            <a:off x="54114" y="132401"/>
            <a:ext cx="287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Processing</a:t>
            </a:r>
            <a:endParaRPr lang="en-SG" dirty="0"/>
          </a:p>
        </p:txBody>
      </p:sp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53040C81-6848-BC11-D8FF-F3F133509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280" y="0"/>
            <a:ext cx="641544" cy="6415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267A3B0-D5B0-615F-C633-0E7D3053B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66" y="4439914"/>
            <a:ext cx="3528110" cy="209288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D3387CA-4B99-9F4F-24F8-7E3EBF1A4F57}"/>
              </a:ext>
            </a:extLst>
          </p:cNvPr>
          <p:cNvSpPr txBox="1"/>
          <p:nvPr/>
        </p:nvSpPr>
        <p:spPr>
          <a:xfrm>
            <a:off x="1798189" y="776189"/>
            <a:ext cx="229991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Match Length Stats Analysis with Pandas: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/>
              <a:t>Closure Seasons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dirty="0"/>
          </a:p>
          <a:p>
            <a:endParaRPr lang="en-SG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B4F719EC-AA23-1208-3DE4-5550472D70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49"/>
          <a:stretch/>
        </p:blipFill>
        <p:spPr>
          <a:xfrm>
            <a:off x="331490" y="2427867"/>
            <a:ext cx="3873124" cy="178705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68345691-D0ED-9D3B-07E3-04D88945D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71" y="976720"/>
            <a:ext cx="673066" cy="67306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F745908-4772-559C-14DA-0B0DF83E730A}"/>
              </a:ext>
            </a:extLst>
          </p:cNvPr>
          <p:cNvSpPr txBox="1"/>
          <p:nvPr/>
        </p:nvSpPr>
        <p:spPr>
          <a:xfrm>
            <a:off x="6896992" y="1672452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GeoPandas</a:t>
            </a:r>
            <a:endParaRPr lang="en-SG" sz="1200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9E3FAE0-7A99-F6C9-01D0-76DCE19C83D2}"/>
              </a:ext>
            </a:extLst>
          </p:cNvPr>
          <p:cNvSpPr/>
          <p:nvPr/>
        </p:nvSpPr>
        <p:spPr>
          <a:xfrm>
            <a:off x="4351050" y="775631"/>
            <a:ext cx="3645343" cy="2748900"/>
          </a:xfrm>
          <a:prstGeom prst="roundRect">
            <a:avLst>
              <a:gd name="adj" fmla="val 63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98395980-0ABD-77E8-80EF-D452F5BB99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014"/>
          <a:stretch/>
        </p:blipFill>
        <p:spPr>
          <a:xfrm>
            <a:off x="4653918" y="2525157"/>
            <a:ext cx="3039603" cy="876393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D61493F-76E3-20C3-415C-0A46E42DAD5C}"/>
              </a:ext>
            </a:extLst>
          </p:cNvPr>
          <p:cNvSpPr txBox="1"/>
          <p:nvPr/>
        </p:nvSpPr>
        <p:spPr>
          <a:xfrm>
            <a:off x="5584181" y="936187"/>
            <a:ext cx="22999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Extract centroid (Latitude, Longitude) From .shp files for each census block.</a:t>
            </a:r>
          </a:p>
          <a:p>
            <a:endParaRPr lang="en-US" sz="1400" dirty="0"/>
          </a:p>
          <a:p>
            <a:r>
              <a:rPr lang="en-US" sz="1400" dirty="0"/>
              <a:t>- Adds Distance Value between Big and Small</a:t>
            </a:r>
            <a:endParaRPr lang="en-SG" sz="1400" dirty="0"/>
          </a:p>
          <a:p>
            <a:endParaRPr lang="en-SG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820004C-D38D-3E6D-F410-6557AE796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16" y="4081657"/>
            <a:ext cx="629666" cy="629666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B868662-6528-CF98-BAE6-F30222C259EC}"/>
              </a:ext>
            </a:extLst>
          </p:cNvPr>
          <p:cNvSpPr txBox="1"/>
          <p:nvPr/>
        </p:nvSpPr>
        <p:spPr>
          <a:xfrm>
            <a:off x="8401918" y="4736592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USA Census</a:t>
            </a:r>
            <a:endParaRPr lang="en-SG" sz="12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0465075D-EC8C-1FDA-2780-B6FA9FCFB026}"/>
              </a:ext>
            </a:extLst>
          </p:cNvPr>
          <p:cNvSpPr/>
          <p:nvPr/>
        </p:nvSpPr>
        <p:spPr>
          <a:xfrm>
            <a:off x="8373979" y="3756888"/>
            <a:ext cx="3521429" cy="2748900"/>
          </a:xfrm>
          <a:prstGeom prst="roundRect">
            <a:avLst>
              <a:gd name="adj" fmla="val 784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74B5208-3CCE-278C-E4A9-EDFBD7C30E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005" y="5338359"/>
            <a:ext cx="3163461" cy="89212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D840EC9-6A6F-7B75-5254-7B51D7DDA713}"/>
              </a:ext>
            </a:extLst>
          </p:cNvPr>
          <p:cNvSpPr txBox="1"/>
          <p:nvPr/>
        </p:nvSpPr>
        <p:spPr>
          <a:xfrm>
            <a:off x="9403694" y="3921952"/>
            <a:ext cx="237942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Impute/Add missing Columns: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Mean / Median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400" dirty="0"/>
          </a:p>
          <a:p>
            <a:endParaRPr lang="en-SG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EA5306A4-BFF5-2227-B846-E9F11719FE2D}"/>
              </a:ext>
            </a:extLst>
          </p:cNvPr>
          <p:cNvSpPr/>
          <p:nvPr/>
        </p:nvSpPr>
        <p:spPr>
          <a:xfrm>
            <a:off x="127491" y="663807"/>
            <a:ext cx="8005855" cy="6061792"/>
          </a:xfrm>
          <a:prstGeom prst="roundRect">
            <a:avLst>
              <a:gd name="adj" fmla="val 399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2C8C049-962E-60DC-888C-981886268C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37" y="35175"/>
            <a:ext cx="492762" cy="57119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AE09BF4-895E-6965-B758-F9DFC19ABD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8" y="1072996"/>
            <a:ext cx="1186161" cy="480513"/>
          </a:xfrm>
          <a:prstGeom prst="rect">
            <a:avLst/>
          </a:prstGeom>
        </p:spPr>
      </p:pic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155021E0-5905-A9D0-49CD-810433CF5F6B}"/>
              </a:ext>
            </a:extLst>
          </p:cNvPr>
          <p:cNvSpPr/>
          <p:nvPr/>
        </p:nvSpPr>
        <p:spPr>
          <a:xfrm>
            <a:off x="8281604" y="641544"/>
            <a:ext cx="3698068" cy="5975824"/>
          </a:xfrm>
          <a:prstGeom prst="roundRect">
            <a:avLst>
              <a:gd name="adj" fmla="val 577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31749C62-79E8-0234-F378-2E5C2DEE506E}"/>
              </a:ext>
            </a:extLst>
          </p:cNvPr>
          <p:cNvSpPr/>
          <p:nvPr/>
        </p:nvSpPr>
        <p:spPr>
          <a:xfrm>
            <a:off x="253347" y="794308"/>
            <a:ext cx="3971848" cy="5833838"/>
          </a:xfrm>
          <a:prstGeom prst="roundRect">
            <a:avLst>
              <a:gd name="adj" fmla="val 50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380B960E-88AB-C31A-10B1-CD43EE564E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36" y="122942"/>
            <a:ext cx="492762" cy="458539"/>
          </a:xfrm>
          <a:prstGeom prst="rect">
            <a:avLst/>
          </a:prstGeom>
        </p:spPr>
      </p:pic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80567D9D-CDB5-EAF6-C38A-78996325CC79}"/>
              </a:ext>
            </a:extLst>
          </p:cNvPr>
          <p:cNvSpPr/>
          <p:nvPr/>
        </p:nvSpPr>
        <p:spPr>
          <a:xfrm>
            <a:off x="8386288" y="775630"/>
            <a:ext cx="3521429" cy="2869677"/>
          </a:xfrm>
          <a:prstGeom prst="roundRect">
            <a:avLst>
              <a:gd name="adj" fmla="val 63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7D1B1612-F64E-F92B-EF14-436D64100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3405" y="5490759"/>
            <a:ext cx="3163461" cy="892127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4A2F777B-8567-96E3-5DD6-3D718F943962}"/>
              </a:ext>
            </a:extLst>
          </p:cNvPr>
          <p:cNvSpPr txBox="1"/>
          <p:nvPr/>
        </p:nvSpPr>
        <p:spPr>
          <a:xfrm>
            <a:off x="8491005" y="812867"/>
            <a:ext cx="33158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Recategorization of categories to reduce category Count: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Education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Occupation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400" dirty="0"/>
          </a:p>
          <a:p>
            <a:endParaRPr lang="en-SG" dirty="0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3B57997E-F0EC-A9BE-C53E-5118161D32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27888" y="2285645"/>
            <a:ext cx="1540228" cy="119594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4A78B7C8-C6CE-06C7-9BF0-29368BB6A9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16374" y="2284663"/>
            <a:ext cx="1486107" cy="676369"/>
          </a:xfrm>
          <a:prstGeom prst="rect">
            <a:avLst/>
          </a:prstGeom>
        </p:spPr>
      </p:pic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91969ADB-E1BE-5D60-2B93-05A9825234C5}"/>
              </a:ext>
            </a:extLst>
          </p:cNvPr>
          <p:cNvSpPr/>
          <p:nvPr/>
        </p:nvSpPr>
        <p:spPr>
          <a:xfrm>
            <a:off x="4366707" y="3616070"/>
            <a:ext cx="3645343" cy="3001298"/>
          </a:xfrm>
          <a:prstGeom prst="roundRect">
            <a:avLst>
              <a:gd name="adj" fmla="val 63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B419821-66A0-9EE2-1CBB-E2F48B395A81}"/>
              </a:ext>
            </a:extLst>
          </p:cNvPr>
          <p:cNvSpPr txBox="1"/>
          <p:nvPr/>
        </p:nvSpPr>
        <p:spPr>
          <a:xfrm>
            <a:off x="5599838" y="3776626"/>
            <a:ext cx="2440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Transformation of nested Temporal Features into column Features for LSTM Training. </a:t>
            </a:r>
            <a:endParaRPr lang="en-SG" sz="1400" dirty="0"/>
          </a:p>
          <a:p>
            <a:endParaRPr lang="en-SG" dirty="0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2279E4F-5F21-FBD4-4A92-5BA3644E92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51" y="3756888"/>
            <a:ext cx="1156203" cy="46837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53033A38-4144-14BD-6899-2CB1BB093E05}"/>
              </a:ext>
            </a:extLst>
          </p:cNvPr>
          <p:cNvSpPr txBox="1"/>
          <p:nvPr/>
        </p:nvSpPr>
        <p:spPr>
          <a:xfrm>
            <a:off x="4421363" y="1656320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GeoPandas</a:t>
            </a:r>
            <a:endParaRPr lang="en-SG" sz="1200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8BDAE223-D04C-3B9E-F667-57F63AFC373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7259"/>
          <a:stretch/>
        </p:blipFill>
        <p:spPr>
          <a:xfrm>
            <a:off x="4746847" y="4639829"/>
            <a:ext cx="2865385" cy="17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7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5080CD32-54B8-93BB-FFF6-F4BB52A3E654}"/>
              </a:ext>
            </a:extLst>
          </p:cNvPr>
          <p:cNvSpPr txBox="1"/>
          <p:nvPr/>
        </p:nvSpPr>
        <p:spPr>
          <a:xfrm>
            <a:off x="54114" y="132401"/>
            <a:ext cx="287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 Context</a:t>
            </a:r>
            <a:endParaRPr lang="en-SG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EA5306A4-BFF5-2227-B846-E9F11719FE2D}"/>
              </a:ext>
            </a:extLst>
          </p:cNvPr>
          <p:cNvSpPr/>
          <p:nvPr/>
        </p:nvSpPr>
        <p:spPr>
          <a:xfrm>
            <a:off x="127491" y="663807"/>
            <a:ext cx="11968256" cy="6061792"/>
          </a:xfrm>
          <a:prstGeom prst="roundRect">
            <a:avLst>
              <a:gd name="adj" fmla="val 399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2C8C049-962E-60DC-888C-981886268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71" y="42145"/>
            <a:ext cx="492762" cy="571193"/>
          </a:xfrm>
          <a:prstGeom prst="rect">
            <a:avLst/>
          </a:prstGeom>
        </p:spPr>
      </p:pic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155021E0-5905-A9D0-49CD-810433CF5F6B}"/>
              </a:ext>
            </a:extLst>
          </p:cNvPr>
          <p:cNvSpPr/>
          <p:nvPr/>
        </p:nvSpPr>
        <p:spPr>
          <a:xfrm>
            <a:off x="8281604" y="812530"/>
            <a:ext cx="3698068" cy="5804838"/>
          </a:xfrm>
          <a:prstGeom prst="roundRect">
            <a:avLst>
              <a:gd name="adj" fmla="val 577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CA16BE-F621-4CCF-03C1-920C0C748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85" y="72838"/>
            <a:ext cx="504930" cy="5026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D731A2-BD89-D181-133E-F6DA6CE91302}"/>
              </a:ext>
            </a:extLst>
          </p:cNvPr>
          <p:cNvSpPr/>
          <p:nvPr/>
        </p:nvSpPr>
        <p:spPr>
          <a:xfrm>
            <a:off x="244413" y="779382"/>
            <a:ext cx="2867756" cy="5837986"/>
          </a:xfrm>
          <a:prstGeom prst="roundRect">
            <a:avLst>
              <a:gd name="adj" fmla="val 594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7ED6E-C14E-5C45-84A7-EB4DC03DE379}"/>
              </a:ext>
            </a:extLst>
          </p:cNvPr>
          <p:cNvSpPr txBox="1"/>
          <p:nvPr/>
        </p:nvSpPr>
        <p:spPr>
          <a:xfrm>
            <a:off x="251638" y="863054"/>
            <a:ext cx="1373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Research Papers</a:t>
            </a:r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453F9-6C0C-FD21-A811-B5CF7105722A}"/>
              </a:ext>
            </a:extLst>
          </p:cNvPr>
          <p:cNvSpPr txBox="1"/>
          <p:nvPr/>
        </p:nvSpPr>
        <p:spPr>
          <a:xfrm>
            <a:off x="681038" y="1863797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BBB</a:t>
            </a:r>
            <a:endParaRPr lang="en-SG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60C50-E36A-99B0-8588-5D52F370E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9" y="1204711"/>
            <a:ext cx="604166" cy="604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5E019-F6B8-1F2A-C45B-7371D36BEA05}"/>
              </a:ext>
            </a:extLst>
          </p:cNvPr>
          <p:cNvSpPr txBox="1"/>
          <p:nvPr/>
        </p:nvSpPr>
        <p:spPr>
          <a:xfrm>
            <a:off x="1625517" y="1853409"/>
            <a:ext cx="121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Google Scholar</a:t>
            </a:r>
            <a:endParaRPr lang="en-SG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DC0BFE-6931-3DAB-9F9C-CF0BC97D9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317"/>
          <a:stretch/>
        </p:blipFill>
        <p:spPr>
          <a:xfrm>
            <a:off x="286983" y="2214080"/>
            <a:ext cx="2782616" cy="370338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87A7F7-29A1-0617-E71C-E037B51650A1}"/>
              </a:ext>
            </a:extLst>
          </p:cNvPr>
          <p:cNvSpPr/>
          <p:nvPr/>
        </p:nvSpPr>
        <p:spPr>
          <a:xfrm>
            <a:off x="4453721" y="812530"/>
            <a:ext cx="3537579" cy="5837986"/>
          </a:xfrm>
          <a:prstGeom prst="roundRect">
            <a:avLst>
              <a:gd name="adj" fmla="val 594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1489D1F-91DC-2EEF-7A1F-912DC0EE7703}"/>
              </a:ext>
            </a:extLst>
          </p:cNvPr>
          <p:cNvSpPr/>
          <p:nvPr/>
        </p:nvSpPr>
        <p:spPr>
          <a:xfrm rot="16200000">
            <a:off x="3686231" y="3550958"/>
            <a:ext cx="210276" cy="112455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61C90B-3622-CE47-6EBA-04202B15E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693" y="2495550"/>
            <a:ext cx="1179288" cy="135047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B35196-62F0-409C-E117-4F19EB445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1246" y="1380154"/>
            <a:ext cx="3255217" cy="37459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E48401-DA6D-4FE3-AABB-7D1B28898B19}"/>
              </a:ext>
            </a:extLst>
          </p:cNvPr>
          <p:cNvSpPr txBox="1"/>
          <p:nvPr/>
        </p:nvSpPr>
        <p:spPr>
          <a:xfrm>
            <a:off x="4423404" y="868020"/>
            <a:ext cx="231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Context Prompt Green / Red Flags (Cached Context)</a:t>
            </a:r>
            <a:endParaRPr lang="en-SG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B8C708-7248-A582-1EF2-68B267F5C1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4739" y="1478407"/>
            <a:ext cx="3197569" cy="48514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B8DBE9-8022-90D3-4779-F84757CB5722}"/>
              </a:ext>
            </a:extLst>
          </p:cNvPr>
          <p:cNvSpPr txBox="1"/>
          <p:nvPr/>
        </p:nvSpPr>
        <p:spPr>
          <a:xfrm>
            <a:off x="8361740" y="868019"/>
            <a:ext cx="270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Context Prompt Negative Events</a:t>
            </a:r>
          </a:p>
          <a:p>
            <a:r>
              <a:rPr lang="en-US" sz="1200" dirty="0"/>
              <a:t>(Cached Context)</a:t>
            </a:r>
            <a:endParaRPr lang="en-SG" sz="1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F745CBB-4B33-7C3F-2AF9-A28B5C8F9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1246" y="5557046"/>
            <a:ext cx="3255217" cy="715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53EB04-E2D1-ACD8-4AAD-DE68B9A8C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31220" y="869390"/>
            <a:ext cx="672738" cy="4602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F801DC7-6E82-560D-C083-D3A3FFBDFD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913" y="863054"/>
            <a:ext cx="555818" cy="5558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7C9AEB-05BB-D79C-CB0B-1E8D45885E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65" y="1150441"/>
            <a:ext cx="718392" cy="71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5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5080CD32-54B8-93BB-FFF6-F4BB52A3E654}"/>
              </a:ext>
            </a:extLst>
          </p:cNvPr>
          <p:cNvSpPr txBox="1"/>
          <p:nvPr/>
        </p:nvSpPr>
        <p:spPr>
          <a:xfrm>
            <a:off x="49821" y="144090"/>
            <a:ext cx="975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Grok Query Structure</a:t>
            </a:r>
            <a:endParaRPr lang="en-SG" sz="1400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2C8C049-962E-60DC-888C-981886268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08" y="5977"/>
            <a:ext cx="672958" cy="780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CA16BE-F621-4CCF-03C1-920C0C748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22" y="87574"/>
            <a:ext cx="672958" cy="6699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9B8DBE9-8022-90D3-4779-F84757CB5722}"/>
              </a:ext>
            </a:extLst>
          </p:cNvPr>
          <p:cNvSpPr txBox="1"/>
          <p:nvPr/>
        </p:nvSpPr>
        <p:spPr>
          <a:xfrm>
            <a:off x="7269532" y="1493092"/>
            <a:ext cx="1945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Output Format Prompt</a:t>
            </a:r>
            <a:endParaRPr lang="en-SG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A2DBA-D81F-4351-E5B5-37241A77C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86" y="17506"/>
            <a:ext cx="626445" cy="78738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A447EA-9AF3-D03A-DC16-91A79AABD50A}"/>
              </a:ext>
            </a:extLst>
          </p:cNvPr>
          <p:cNvSpPr/>
          <p:nvPr/>
        </p:nvSpPr>
        <p:spPr>
          <a:xfrm>
            <a:off x="359501" y="3189877"/>
            <a:ext cx="2729489" cy="950102"/>
          </a:xfrm>
          <a:prstGeom prst="roundRect">
            <a:avLst>
              <a:gd name="adj" fmla="val 134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953A54-B690-678D-CF40-EEF403D08EC5}"/>
              </a:ext>
            </a:extLst>
          </p:cNvPr>
          <p:cNvSpPr txBox="1"/>
          <p:nvPr/>
        </p:nvSpPr>
        <p:spPr>
          <a:xfrm>
            <a:off x="386817" y="3221793"/>
            <a:ext cx="2702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Context Information (Flags &amp; Events)</a:t>
            </a:r>
            <a:endParaRPr lang="en-SG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7BD5F5E-3B2A-71BD-8F5C-4284FBDCB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38" y="3559860"/>
            <a:ext cx="706315" cy="4832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4410E8-19B4-ADF3-1218-20A63EBCB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84" y="3590741"/>
            <a:ext cx="433753" cy="43375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3DBB33-C773-0376-987D-AAD9FC7C8048}"/>
              </a:ext>
            </a:extLst>
          </p:cNvPr>
          <p:cNvSpPr/>
          <p:nvPr/>
        </p:nvSpPr>
        <p:spPr>
          <a:xfrm>
            <a:off x="359501" y="4625340"/>
            <a:ext cx="2729489" cy="848916"/>
          </a:xfrm>
          <a:prstGeom prst="roundRect">
            <a:avLst>
              <a:gd name="adj" fmla="val 134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00491-0D0A-DB4D-12B7-A57D70082CF8}"/>
              </a:ext>
            </a:extLst>
          </p:cNvPr>
          <p:cNvSpPr txBox="1"/>
          <p:nvPr/>
        </p:nvSpPr>
        <p:spPr>
          <a:xfrm>
            <a:off x="433897" y="4747682"/>
            <a:ext cx="18894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Match Rational Notes, events mentioned here doubles the green flag count</a:t>
            </a:r>
            <a:endParaRPr lang="en-SG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6F0726B-3181-AF56-E9DC-80C8681AF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8101" y="4814597"/>
            <a:ext cx="396148" cy="461368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95B063-A38D-05D9-9189-F2C17DAA50E5}"/>
              </a:ext>
            </a:extLst>
          </p:cNvPr>
          <p:cNvSpPr/>
          <p:nvPr/>
        </p:nvSpPr>
        <p:spPr>
          <a:xfrm>
            <a:off x="3736278" y="4418431"/>
            <a:ext cx="2729489" cy="1167029"/>
          </a:xfrm>
          <a:prstGeom prst="roundRect">
            <a:avLst>
              <a:gd name="adj" fmla="val 114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38F059D-0FFF-6AAF-1363-B0D007644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339" y="4550678"/>
            <a:ext cx="2491313" cy="923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3" name="Arrow: Down 42">
            <a:extLst>
              <a:ext uri="{FF2B5EF4-FFF2-40B4-BE49-F238E27FC236}">
                <a16:creationId xmlns:a16="http://schemas.microsoft.com/office/drawing/2014/main" id="{79DC0441-FB2B-DFA0-6273-EBEC9D9B4299}"/>
              </a:ext>
            </a:extLst>
          </p:cNvPr>
          <p:cNvSpPr/>
          <p:nvPr/>
        </p:nvSpPr>
        <p:spPr>
          <a:xfrm>
            <a:off x="4995884" y="2795324"/>
            <a:ext cx="210276" cy="18948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B083A3-4452-60F3-4DB5-5F2EE396BE4E}"/>
              </a:ext>
            </a:extLst>
          </p:cNvPr>
          <p:cNvSpPr/>
          <p:nvPr/>
        </p:nvSpPr>
        <p:spPr>
          <a:xfrm>
            <a:off x="7130534" y="1435100"/>
            <a:ext cx="2269330" cy="4291932"/>
          </a:xfrm>
          <a:prstGeom prst="roundRect">
            <a:avLst>
              <a:gd name="adj" fmla="val 9033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C70491B-126F-A92B-B133-801C95364FAF}"/>
              </a:ext>
            </a:extLst>
          </p:cNvPr>
          <p:cNvSpPr/>
          <p:nvPr/>
        </p:nvSpPr>
        <p:spPr>
          <a:xfrm>
            <a:off x="217409" y="1449867"/>
            <a:ext cx="2975372" cy="4277165"/>
          </a:xfrm>
          <a:prstGeom prst="roundRect">
            <a:avLst>
              <a:gd name="adj" fmla="val 71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9E61CE7-8527-69A8-361F-941B3C6E74F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58" t="1778" b="1606"/>
          <a:stretch/>
        </p:blipFill>
        <p:spPr>
          <a:xfrm>
            <a:off x="426242" y="1619733"/>
            <a:ext cx="843288" cy="10464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B6E59A9-C92A-CBB9-5F73-5B90C77317F9}"/>
              </a:ext>
            </a:extLst>
          </p:cNvPr>
          <p:cNvSpPr txBox="1"/>
          <p:nvPr/>
        </p:nvSpPr>
        <p:spPr>
          <a:xfrm>
            <a:off x="1447911" y="1622099"/>
            <a:ext cx="1566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Context Cache </a:t>
            </a:r>
          </a:p>
          <a:p>
            <a:endParaRPr lang="en-US" sz="1100" dirty="0"/>
          </a:p>
          <a:p>
            <a:r>
              <a:rPr lang="en-US" sz="1100" dirty="0"/>
              <a:t>Optimization to reduce input token count</a:t>
            </a:r>
            <a:endParaRPr lang="en-SG" sz="11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7D20FE0-A65E-7752-A350-C00A3886F0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5339" y="2061381"/>
            <a:ext cx="2471339" cy="587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AF46664-236F-182D-4DA8-3537C2555D1D}"/>
              </a:ext>
            </a:extLst>
          </p:cNvPr>
          <p:cNvSpPr/>
          <p:nvPr/>
        </p:nvSpPr>
        <p:spPr>
          <a:xfrm>
            <a:off x="3746265" y="1969388"/>
            <a:ext cx="2729489" cy="780070"/>
          </a:xfrm>
          <a:prstGeom prst="roundRect">
            <a:avLst>
              <a:gd name="adj" fmla="val 207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0A80195-AE52-774B-3560-3366112D528C}"/>
              </a:ext>
            </a:extLst>
          </p:cNvPr>
          <p:cNvSpPr/>
          <p:nvPr/>
        </p:nvSpPr>
        <p:spPr>
          <a:xfrm>
            <a:off x="3588510" y="1435100"/>
            <a:ext cx="3076977" cy="4291932"/>
          </a:xfrm>
          <a:prstGeom prst="roundRect">
            <a:avLst>
              <a:gd name="adj" fmla="val 8636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4CBC9DB-E5B1-7E9A-F30A-2BF9DAC6CF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339" y="3087256"/>
            <a:ext cx="2463723" cy="1021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B45C154-1697-AD9E-3DA0-220415956C66}"/>
              </a:ext>
            </a:extLst>
          </p:cNvPr>
          <p:cNvSpPr/>
          <p:nvPr/>
        </p:nvSpPr>
        <p:spPr>
          <a:xfrm>
            <a:off x="3740744" y="3022339"/>
            <a:ext cx="2729489" cy="1167029"/>
          </a:xfrm>
          <a:prstGeom prst="roundRect">
            <a:avLst>
              <a:gd name="adj" fmla="val 114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524479BD-C815-2493-9A89-0E021B839692}"/>
              </a:ext>
            </a:extLst>
          </p:cNvPr>
          <p:cNvSpPr/>
          <p:nvPr/>
        </p:nvSpPr>
        <p:spPr>
          <a:xfrm>
            <a:off x="4995884" y="4218241"/>
            <a:ext cx="210276" cy="18948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Arrow: U-Turn 60">
            <a:extLst>
              <a:ext uri="{FF2B5EF4-FFF2-40B4-BE49-F238E27FC236}">
                <a16:creationId xmlns:a16="http://schemas.microsoft.com/office/drawing/2014/main" id="{AC7F1940-FEBB-ADFA-4014-CB57E200A8BC}"/>
              </a:ext>
            </a:extLst>
          </p:cNvPr>
          <p:cNvSpPr/>
          <p:nvPr/>
        </p:nvSpPr>
        <p:spPr>
          <a:xfrm>
            <a:off x="1613070" y="964506"/>
            <a:ext cx="3593090" cy="419238"/>
          </a:xfrm>
          <a:prstGeom prst="uturnArrow">
            <a:avLst>
              <a:gd name="adj1" fmla="val 20611"/>
              <a:gd name="adj2" fmla="val 21419"/>
              <a:gd name="adj3" fmla="val 20930"/>
              <a:gd name="adj4" fmla="val 43750"/>
              <a:gd name="adj5" fmla="val 10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9ECDF9-AA52-2D43-6307-1B41F604121C}"/>
              </a:ext>
            </a:extLst>
          </p:cNvPr>
          <p:cNvSpPr txBox="1"/>
          <p:nvPr/>
        </p:nvSpPr>
        <p:spPr>
          <a:xfrm>
            <a:off x="3724735" y="1527734"/>
            <a:ext cx="2741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Monthly Volunteer Mentor Catchup Notes </a:t>
            </a:r>
            <a:endParaRPr lang="en-SG" sz="1100" dirty="0"/>
          </a:p>
        </p:txBody>
      </p:sp>
      <p:sp>
        <p:nvSpPr>
          <p:cNvPr id="63" name="Arrow: U-Turn 62">
            <a:extLst>
              <a:ext uri="{FF2B5EF4-FFF2-40B4-BE49-F238E27FC236}">
                <a16:creationId xmlns:a16="http://schemas.microsoft.com/office/drawing/2014/main" id="{05CC7A0B-DB7C-6E71-2CEA-C08D4268D6E0}"/>
              </a:ext>
            </a:extLst>
          </p:cNvPr>
          <p:cNvSpPr/>
          <p:nvPr/>
        </p:nvSpPr>
        <p:spPr>
          <a:xfrm rot="10800000" flipH="1">
            <a:off x="5095251" y="5814522"/>
            <a:ext cx="3577262" cy="554528"/>
          </a:xfrm>
          <a:prstGeom prst="uturnArrow">
            <a:avLst>
              <a:gd name="adj1" fmla="val 22605"/>
              <a:gd name="adj2" fmla="val 23111"/>
              <a:gd name="adj3" fmla="val 20930"/>
              <a:gd name="adj4" fmla="val 43750"/>
              <a:gd name="adj5" fmla="val 911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3FE7E14-70BD-0F08-506B-A6CF5EB0AC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9531" y="1857581"/>
            <a:ext cx="1945848" cy="132775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D855900-EB3E-46B8-D7FF-DAD5E520DE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9532" y="3333799"/>
            <a:ext cx="1945848" cy="2089101"/>
          </a:xfrm>
          <a:prstGeom prst="rect">
            <a:avLst/>
          </a:prstGeom>
        </p:spPr>
      </p:pic>
      <p:sp>
        <p:nvSpPr>
          <p:cNvPr id="68" name="Arrow: U-Turn 67">
            <a:extLst>
              <a:ext uri="{FF2B5EF4-FFF2-40B4-BE49-F238E27FC236}">
                <a16:creationId xmlns:a16="http://schemas.microsoft.com/office/drawing/2014/main" id="{6E2A72D2-17AA-381F-67E0-0385224697F8}"/>
              </a:ext>
            </a:extLst>
          </p:cNvPr>
          <p:cNvSpPr/>
          <p:nvPr/>
        </p:nvSpPr>
        <p:spPr>
          <a:xfrm rot="10800000" flipH="1" flipV="1">
            <a:off x="8376389" y="964505"/>
            <a:ext cx="2662925" cy="419237"/>
          </a:xfrm>
          <a:prstGeom prst="uturnArrow">
            <a:avLst>
              <a:gd name="adj1" fmla="val 22605"/>
              <a:gd name="adj2" fmla="val 23111"/>
              <a:gd name="adj3" fmla="val 30975"/>
              <a:gd name="adj4" fmla="val 43750"/>
              <a:gd name="adj5" fmla="val 9119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57F97F3-52A3-B411-9EEC-4DD8EEB647FE}"/>
              </a:ext>
            </a:extLst>
          </p:cNvPr>
          <p:cNvSpPr/>
          <p:nvPr/>
        </p:nvSpPr>
        <p:spPr>
          <a:xfrm>
            <a:off x="9864911" y="1424841"/>
            <a:ext cx="2084633" cy="3587626"/>
          </a:xfrm>
          <a:prstGeom prst="roundRect">
            <a:avLst>
              <a:gd name="adj" fmla="val 71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045C88-D017-653B-C182-95E529BBB75A}"/>
              </a:ext>
            </a:extLst>
          </p:cNvPr>
          <p:cNvSpPr txBox="1"/>
          <p:nvPr/>
        </p:nvSpPr>
        <p:spPr>
          <a:xfrm>
            <a:off x="9934303" y="1481234"/>
            <a:ext cx="1945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Output Validation 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BDC4A0B-515A-E0E1-4FF7-13BE85C3E0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54" y="1969388"/>
            <a:ext cx="589277" cy="589277"/>
          </a:xfrm>
          <a:prstGeom prst="rect">
            <a:avLst/>
          </a:prstGeom>
        </p:spPr>
      </p:pic>
      <p:sp>
        <p:nvSpPr>
          <p:cNvPr id="73" name="Arrow: Down 72">
            <a:extLst>
              <a:ext uri="{FF2B5EF4-FFF2-40B4-BE49-F238E27FC236}">
                <a16:creationId xmlns:a16="http://schemas.microsoft.com/office/drawing/2014/main" id="{618A584F-C7EF-E9D7-2C80-F1B282C4984B}"/>
              </a:ext>
            </a:extLst>
          </p:cNvPr>
          <p:cNvSpPr/>
          <p:nvPr/>
        </p:nvSpPr>
        <p:spPr>
          <a:xfrm>
            <a:off x="10829038" y="1758233"/>
            <a:ext cx="210276" cy="18948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AC7A569-9DCD-4B46-F630-E317D3AF1847}"/>
              </a:ext>
            </a:extLst>
          </p:cNvPr>
          <p:cNvSpPr txBox="1"/>
          <p:nvPr/>
        </p:nvSpPr>
        <p:spPr>
          <a:xfrm>
            <a:off x="10825357" y="2056154"/>
            <a:ext cx="96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Serialize Into JSON</a:t>
            </a:r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859D30EF-452A-A57E-3CA0-C592B9DA2CEF}"/>
              </a:ext>
            </a:extLst>
          </p:cNvPr>
          <p:cNvSpPr/>
          <p:nvPr/>
        </p:nvSpPr>
        <p:spPr>
          <a:xfrm>
            <a:off x="10802089" y="2666213"/>
            <a:ext cx="210276" cy="18948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3BA5348-44BF-6662-330C-E9FD6A7608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05944" y="2978628"/>
            <a:ext cx="1402565" cy="143468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ADC32C3-58C2-B204-09F4-69572679881B}"/>
              </a:ext>
            </a:extLst>
          </p:cNvPr>
          <p:cNvSpPr txBox="1"/>
          <p:nvPr/>
        </p:nvSpPr>
        <p:spPr>
          <a:xfrm>
            <a:off x="10199542" y="4510321"/>
            <a:ext cx="140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Transpose Feature To Columns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6D3FD3F4-9869-CC37-75D4-3B0B22AA361F}"/>
              </a:ext>
            </a:extLst>
          </p:cNvPr>
          <p:cNvSpPr/>
          <p:nvPr/>
        </p:nvSpPr>
        <p:spPr>
          <a:xfrm>
            <a:off x="10161658" y="5109475"/>
            <a:ext cx="210276" cy="18948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A9BFA7D7-8780-B6B0-972A-FD0775D93B33}"/>
              </a:ext>
            </a:extLst>
          </p:cNvPr>
          <p:cNvSpPr/>
          <p:nvPr/>
        </p:nvSpPr>
        <p:spPr>
          <a:xfrm>
            <a:off x="11391831" y="5109475"/>
            <a:ext cx="210276" cy="18948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9CAB6E9-073C-E7D5-7EED-0EA7DFF441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365" y="5256764"/>
            <a:ext cx="958682" cy="95868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242B3A5-0F66-63C6-1256-BB95A5BEA4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62" y="5422900"/>
            <a:ext cx="699668" cy="6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2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5080CD32-54B8-93BB-FFF6-F4BB52A3E654}"/>
              </a:ext>
            </a:extLst>
          </p:cNvPr>
          <p:cNvSpPr txBox="1"/>
          <p:nvPr/>
        </p:nvSpPr>
        <p:spPr>
          <a:xfrm>
            <a:off x="89737" y="26046"/>
            <a:ext cx="151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LSTM Pipeline</a:t>
            </a:r>
            <a:endParaRPr lang="en-SG" sz="1400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2C8C049-962E-60DC-888C-981886268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9" y="314451"/>
            <a:ext cx="493197" cy="571697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B083A3-4452-60F3-4DB5-5F2EE396BE4E}"/>
              </a:ext>
            </a:extLst>
          </p:cNvPr>
          <p:cNvSpPr/>
          <p:nvPr/>
        </p:nvSpPr>
        <p:spPr>
          <a:xfrm>
            <a:off x="356380" y="2021277"/>
            <a:ext cx="1251641" cy="1407723"/>
          </a:xfrm>
          <a:prstGeom prst="roundRect">
            <a:avLst>
              <a:gd name="adj" fmla="val 9033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C70491B-126F-A92B-B133-801C95364FAF}"/>
              </a:ext>
            </a:extLst>
          </p:cNvPr>
          <p:cNvSpPr/>
          <p:nvPr/>
        </p:nvSpPr>
        <p:spPr>
          <a:xfrm>
            <a:off x="217408" y="1449867"/>
            <a:ext cx="3047159" cy="4277165"/>
          </a:xfrm>
          <a:prstGeom prst="roundRect">
            <a:avLst>
              <a:gd name="adj" fmla="val 71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Arrow: U-Turn 62">
            <a:extLst>
              <a:ext uri="{FF2B5EF4-FFF2-40B4-BE49-F238E27FC236}">
                <a16:creationId xmlns:a16="http://schemas.microsoft.com/office/drawing/2014/main" id="{05CC7A0B-DB7C-6E71-2CEA-C08D4268D6E0}"/>
              </a:ext>
            </a:extLst>
          </p:cNvPr>
          <p:cNvSpPr/>
          <p:nvPr/>
        </p:nvSpPr>
        <p:spPr>
          <a:xfrm rot="10800000" flipH="1">
            <a:off x="1626902" y="5478140"/>
            <a:ext cx="2561036" cy="866150"/>
          </a:xfrm>
          <a:prstGeom prst="uturnArrow">
            <a:avLst>
              <a:gd name="adj1" fmla="val 14271"/>
              <a:gd name="adj2" fmla="val 17092"/>
              <a:gd name="adj3" fmla="val 20930"/>
              <a:gd name="adj4" fmla="val 26737"/>
              <a:gd name="adj5" fmla="val 615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5BAC6-DE70-A7AB-676C-70E9DCA18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45" y="436746"/>
            <a:ext cx="428100" cy="426198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B02A27F-AD77-C9BC-1FA5-0D2557A37D87}"/>
              </a:ext>
            </a:extLst>
          </p:cNvPr>
          <p:cNvSpPr/>
          <p:nvPr/>
        </p:nvSpPr>
        <p:spPr>
          <a:xfrm>
            <a:off x="1599957" y="931378"/>
            <a:ext cx="210276" cy="94554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DBDF3-26B8-5DB2-4365-ADAB5C2DBC06}"/>
              </a:ext>
            </a:extLst>
          </p:cNvPr>
          <p:cNvSpPr txBox="1"/>
          <p:nvPr/>
        </p:nvSpPr>
        <p:spPr>
          <a:xfrm>
            <a:off x="230767" y="1449867"/>
            <a:ext cx="151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Feature Engineering</a:t>
            </a:r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5D784-A23B-FDCC-9FC6-0565835F9DF0}"/>
              </a:ext>
            </a:extLst>
          </p:cNvPr>
          <p:cNvSpPr txBox="1"/>
          <p:nvPr/>
        </p:nvSpPr>
        <p:spPr>
          <a:xfrm>
            <a:off x="339938" y="2059415"/>
            <a:ext cx="136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Numerical Columns</a:t>
            </a:r>
            <a:endParaRPr lang="en-SG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8F6428-29C7-ED02-EADA-58E2881FFD76}"/>
              </a:ext>
            </a:extLst>
          </p:cNvPr>
          <p:cNvSpPr/>
          <p:nvPr/>
        </p:nvSpPr>
        <p:spPr>
          <a:xfrm>
            <a:off x="356380" y="3907356"/>
            <a:ext cx="1243577" cy="517809"/>
          </a:xfrm>
          <a:prstGeom prst="roundRect">
            <a:avLst>
              <a:gd name="adj" fmla="val 9033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7F6626-9250-9904-FFCE-D8971671E284}"/>
              </a:ext>
            </a:extLst>
          </p:cNvPr>
          <p:cNvSpPr/>
          <p:nvPr/>
        </p:nvSpPr>
        <p:spPr>
          <a:xfrm>
            <a:off x="1810234" y="2031043"/>
            <a:ext cx="1252120" cy="1407723"/>
          </a:xfrm>
          <a:prstGeom prst="roundRect">
            <a:avLst>
              <a:gd name="adj" fmla="val 9033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45A96-9A82-A54B-31D4-07A229DC2187}"/>
              </a:ext>
            </a:extLst>
          </p:cNvPr>
          <p:cNvSpPr txBox="1"/>
          <p:nvPr/>
        </p:nvSpPr>
        <p:spPr>
          <a:xfrm>
            <a:off x="1765049" y="2059415"/>
            <a:ext cx="1369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Categorical Columns</a:t>
            </a:r>
            <a:endParaRPr lang="en-SG" sz="1100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CE9CCAC-533D-37EF-BD2A-A01BFA8374F8}"/>
              </a:ext>
            </a:extLst>
          </p:cNvPr>
          <p:cNvSpPr/>
          <p:nvPr/>
        </p:nvSpPr>
        <p:spPr>
          <a:xfrm>
            <a:off x="844847" y="3565763"/>
            <a:ext cx="210276" cy="29568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C0319F-92BF-E8D2-FC41-487211442C3B}"/>
              </a:ext>
            </a:extLst>
          </p:cNvPr>
          <p:cNvSpPr/>
          <p:nvPr/>
        </p:nvSpPr>
        <p:spPr>
          <a:xfrm>
            <a:off x="1823583" y="3921134"/>
            <a:ext cx="1252120" cy="517810"/>
          </a:xfrm>
          <a:prstGeom prst="roundRect">
            <a:avLst>
              <a:gd name="adj" fmla="val 9033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F0684E4-B4CE-F768-4FB5-187B356C7A20}"/>
              </a:ext>
            </a:extLst>
          </p:cNvPr>
          <p:cNvSpPr/>
          <p:nvPr/>
        </p:nvSpPr>
        <p:spPr>
          <a:xfrm>
            <a:off x="2383166" y="3520777"/>
            <a:ext cx="210276" cy="29568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7AD0E-1121-4C48-E498-AA0AA7599FA7}"/>
              </a:ext>
            </a:extLst>
          </p:cNvPr>
          <p:cNvSpPr txBox="1"/>
          <p:nvPr/>
        </p:nvSpPr>
        <p:spPr>
          <a:xfrm>
            <a:off x="483344" y="4046258"/>
            <a:ext cx="1143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Normalization</a:t>
            </a:r>
            <a:endParaRPr lang="en-SG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4CBB9-3BA8-34F5-48B3-03B49D1A41F0}"/>
              </a:ext>
            </a:extLst>
          </p:cNvPr>
          <p:cNvSpPr txBox="1"/>
          <p:nvPr/>
        </p:nvSpPr>
        <p:spPr>
          <a:xfrm>
            <a:off x="1882119" y="4046258"/>
            <a:ext cx="1252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One Hot Encoder</a:t>
            </a:r>
            <a:endParaRPr lang="en-SG" sz="11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B53E53-32FA-B803-3A01-AF26E7D414FC}"/>
              </a:ext>
            </a:extLst>
          </p:cNvPr>
          <p:cNvSpPr/>
          <p:nvPr/>
        </p:nvSpPr>
        <p:spPr>
          <a:xfrm>
            <a:off x="356380" y="4857606"/>
            <a:ext cx="2727866" cy="517810"/>
          </a:xfrm>
          <a:prstGeom prst="roundRect">
            <a:avLst>
              <a:gd name="adj" fmla="val 9033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58C1BE1-3EB1-CC68-831B-762C4C769041}"/>
              </a:ext>
            </a:extLst>
          </p:cNvPr>
          <p:cNvSpPr/>
          <p:nvPr/>
        </p:nvSpPr>
        <p:spPr>
          <a:xfrm>
            <a:off x="823802" y="4464348"/>
            <a:ext cx="210276" cy="29568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E68ECC1-F0D1-1819-0C0C-8971B9448EFE}"/>
              </a:ext>
            </a:extLst>
          </p:cNvPr>
          <p:cNvSpPr/>
          <p:nvPr/>
        </p:nvSpPr>
        <p:spPr>
          <a:xfrm>
            <a:off x="2397517" y="4486086"/>
            <a:ext cx="210276" cy="29568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C1B364-419D-03E4-6066-65FEAC7D1A35}"/>
              </a:ext>
            </a:extLst>
          </p:cNvPr>
          <p:cNvSpPr txBox="1"/>
          <p:nvPr/>
        </p:nvSpPr>
        <p:spPr>
          <a:xfrm>
            <a:off x="429062" y="4974903"/>
            <a:ext cx="2554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KNN Imputer (K=5)</a:t>
            </a:r>
            <a:endParaRPr lang="en-SG" sz="11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CFE6A9-4913-215C-5BF0-FB4326EF74B3}"/>
              </a:ext>
            </a:extLst>
          </p:cNvPr>
          <p:cNvSpPr/>
          <p:nvPr/>
        </p:nvSpPr>
        <p:spPr>
          <a:xfrm>
            <a:off x="3552003" y="1449867"/>
            <a:ext cx="1974502" cy="4277165"/>
          </a:xfrm>
          <a:prstGeom prst="roundRect">
            <a:avLst>
              <a:gd name="adj" fmla="val 124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4F045DA-8EAE-BC01-F8D3-5B7816870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855" y="1783491"/>
            <a:ext cx="2828755" cy="331055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BAD7F59-C861-B6E6-563B-068FFBC11B15}"/>
              </a:ext>
            </a:extLst>
          </p:cNvPr>
          <p:cNvSpPr/>
          <p:nvPr/>
        </p:nvSpPr>
        <p:spPr>
          <a:xfrm>
            <a:off x="5770521" y="1404152"/>
            <a:ext cx="4335044" cy="4277165"/>
          </a:xfrm>
          <a:prstGeom prst="roundRect">
            <a:avLst>
              <a:gd name="adj" fmla="val 566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29473B-49F1-284F-49F6-8A9B99FF854F}"/>
              </a:ext>
            </a:extLst>
          </p:cNvPr>
          <p:cNvSpPr txBox="1"/>
          <p:nvPr/>
        </p:nvSpPr>
        <p:spPr>
          <a:xfrm>
            <a:off x="3863682" y="1422319"/>
            <a:ext cx="151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NParray Sequence</a:t>
            </a:r>
            <a:endParaRPr lang="en-SG" sz="1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9642B5A-A48C-E027-614A-64C4B441B631}"/>
              </a:ext>
            </a:extLst>
          </p:cNvPr>
          <p:cNvSpPr/>
          <p:nvPr/>
        </p:nvSpPr>
        <p:spPr>
          <a:xfrm>
            <a:off x="3667441" y="1876926"/>
            <a:ext cx="453710" cy="3646024"/>
          </a:xfrm>
          <a:prstGeom prst="roundRect">
            <a:avLst>
              <a:gd name="adj" fmla="val 21696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DA941AF-86B5-114E-2A7E-7A38F7B22608}"/>
              </a:ext>
            </a:extLst>
          </p:cNvPr>
          <p:cNvSpPr/>
          <p:nvPr/>
        </p:nvSpPr>
        <p:spPr>
          <a:xfrm>
            <a:off x="4329057" y="1876926"/>
            <a:ext cx="453710" cy="3646024"/>
          </a:xfrm>
          <a:prstGeom prst="roundRect">
            <a:avLst>
              <a:gd name="adj" fmla="val 19597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1686F8-6A29-C1AA-DFDE-4FFC06684F16}"/>
              </a:ext>
            </a:extLst>
          </p:cNvPr>
          <p:cNvSpPr/>
          <p:nvPr/>
        </p:nvSpPr>
        <p:spPr>
          <a:xfrm>
            <a:off x="4931675" y="1876926"/>
            <a:ext cx="453710" cy="3646024"/>
          </a:xfrm>
          <a:prstGeom prst="roundRect">
            <a:avLst>
              <a:gd name="adj" fmla="val 18547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4A523D-AF66-9D52-B97B-D1CD006EDAF6}"/>
              </a:ext>
            </a:extLst>
          </p:cNvPr>
          <p:cNvSpPr txBox="1"/>
          <p:nvPr/>
        </p:nvSpPr>
        <p:spPr>
          <a:xfrm>
            <a:off x="3731983" y="1635984"/>
            <a:ext cx="24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  <a:endParaRPr lang="en-SG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A739BB-E98C-4053-0BE2-C7E2376616B4}"/>
              </a:ext>
            </a:extLst>
          </p:cNvPr>
          <p:cNvSpPr txBox="1"/>
          <p:nvPr/>
        </p:nvSpPr>
        <p:spPr>
          <a:xfrm>
            <a:off x="4438193" y="1635983"/>
            <a:ext cx="24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endParaRPr lang="en-SG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0AF240-C8DC-4660-6144-51CCF1795412}"/>
              </a:ext>
            </a:extLst>
          </p:cNvPr>
          <p:cNvSpPr txBox="1"/>
          <p:nvPr/>
        </p:nvSpPr>
        <p:spPr>
          <a:xfrm>
            <a:off x="5034705" y="1635983"/>
            <a:ext cx="24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</a:t>
            </a:r>
            <a:endParaRPr lang="en-SG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3FC09B-2B22-E456-2804-7510EB2FB5BC}"/>
              </a:ext>
            </a:extLst>
          </p:cNvPr>
          <p:cNvSpPr txBox="1"/>
          <p:nvPr/>
        </p:nvSpPr>
        <p:spPr>
          <a:xfrm rot="16200000">
            <a:off x="2458720" y="3339455"/>
            <a:ext cx="314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= [R1 , R2 , R3, R4] | Y =R5[Match Len]</a:t>
            </a:r>
            <a:endParaRPr lang="en-SG" sz="1400" dirty="0"/>
          </a:p>
          <a:p>
            <a:endParaRPr lang="en-SG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CC581D-81FE-BE63-0A12-245B1626B629}"/>
              </a:ext>
            </a:extLst>
          </p:cNvPr>
          <p:cNvSpPr txBox="1"/>
          <p:nvPr/>
        </p:nvSpPr>
        <p:spPr>
          <a:xfrm rot="16200000">
            <a:off x="3150593" y="3339455"/>
            <a:ext cx="314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= [R2 , R3 , R4, R5] | Y =R6[Match Len]</a:t>
            </a:r>
            <a:endParaRPr lang="en-SG" sz="1400" dirty="0"/>
          </a:p>
          <a:p>
            <a:endParaRPr lang="en-S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5CB46D-592E-52BC-9128-49C2034147A5}"/>
              </a:ext>
            </a:extLst>
          </p:cNvPr>
          <p:cNvSpPr txBox="1"/>
          <p:nvPr/>
        </p:nvSpPr>
        <p:spPr>
          <a:xfrm rot="16200000">
            <a:off x="3715995" y="3327096"/>
            <a:ext cx="314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= [R3 , R4 , R5, R6] | Y =R7[Match Len]</a:t>
            </a:r>
            <a:endParaRPr lang="en-SG" sz="1400" dirty="0"/>
          </a:p>
          <a:p>
            <a:endParaRPr lang="en-SG" dirty="0"/>
          </a:p>
        </p:txBody>
      </p:sp>
      <p:sp>
        <p:nvSpPr>
          <p:cNvPr id="49" name="Arrow: U-Turn 48">
            <a:extLst>
              <a:ext uri="{FF2B5EF4-FFF2-40B4-BE49-F238E27FC236}">
                <a16:creationId xmlns:a16="http://schemas.microsoft.com/office/drawing/2014/main" id="{D085A56D-CB1C-33C3-E641-26D6D13ACA1A}"/>
              </a:ext>
            </a:extLst>
          </p:cNvPr>
          <p:cNvSpPr/>
          <p:nvPr/>
        </p:nvSpPr>
        <p:spPr>
          <a:xfrm rot="10800000" flipH="1" flipV="1">
            <a:off x="5194017" y="872951"/>
            <a:ext cx="931603" cy="762807"/>
          </a:xfrm>
          <a:prstGeom prst="uturnArrow">
            <a:avLst>
              <a:gd name="adj1" fmla="val 14271"/>
              <a:gd name="adj2" fmla="val 17092"/>
              <a:gd name="adj3" fmla="val 20930"/>
              <a:gd name="adj4" fmla="val 26737"/>
              <a:gd name="adj5" fmla="val 615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8E551F-127B-7A45-5B08-00E946C460E6}"/>
              </a:ext>
            </a:extLst>
          </p:cNvPr>
          <p:cNvSpPr txBox="1"/>
          <p:nvPr/>
        </p:nvSpPr>
        <p:spPr>
          <a:xfrm>
            <a:off x="5989110" y="2109396"/>
            <a:ext cx="12347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Hidden Size:</a:t>
            </a:r>
          </a:p>
          <a:p>
            <a:r>
              <a:rPr lang="en-US" sz="1200" dirty="0"/>
              <a:t>256</a:t>
            </a:r>
          </a:p>
          <a:p>
            <a:endParaRPr lang="en-US" sz="1200" dirty="0"/>
          </a:p>
          <a:p>
            <a:r>
              <a:rPr lang="en-US" sz="1200" dirty="0"/>
              <a:t>Layers: </a:t>
            </a:r>
          </a:p>
          <a:p>
            <a:r>
              <a:rPr lang="en-US" sz="1200" dirty="0"/>
              <a:t>2</a:t>
            </a:r>
          </a:p>
          <a:p>
            <a:endParaRPr lang="en-US" sz="1200" dirty="0"/>
          </a:p>
          <a:p>
            <a:r>
              <a:rPr lang="en-US" sz="1200" dirty="0"/>
              <a:t>Learning Rate: 0.0005</a:t>
            </a:r>
          </a:p>
          <a:p>
            <a:endParaRPr lang="en-US" sz="1200" dirty="0"/>
          </a:p>
          <a:p>
            <a:r>
              <a:rPr lang="en-US" sz="1200" dirty="0"/>
              <a:t>Batch Size:</a:t>
            </a:r>
          </a:p>
          <a:p>
            <a:r>
              <a:rPr lang="en-US" sz="1200" dirty="0"/>
              <a:t>32</a:t>
            </a:r>
          </a:p>
          <a:p>
            <a:endParaRPr lang="en-US" sz="1200" dirty="0"/>
          </a:p>
          <a:p>
            <a:r>
              <a:rPr lang="en-US" sz="1200" dirty="0"/>
              <a:t>Regularization: </a:t>
            </a:r>
          </a:p>
          <a:p>
            <a:r>
              <a:rPr lang="en-US" sz="1200" dirty="0"/>
              <a:t>0.3</a:t>
            </a:r>
          </a:p>
          <a:p>
            <a:endParaRPr lang="en-US" sz="1200" dirty="0"/>
          </a:p>
          <a:p>
            <a:endParaRPr lang="en-SG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30CFF04-6771-07AF-8953-829B587ED1AF}"/>
              </a:ext>
            </a:extLst>
          </p:cNvPr>
          <p:cNvSpPr/>
          <p:nvPr/>
        </p:nvSpPr>
        <p:spPr>
          <a:xfrm>
            <a:off x="10210410" y="1404152"/>
            <a:ext cx="1805065" cy="4277165"/>
          </a:xfrm>
          <a:prstGeom prst="roundRect">
            <a:avLst>
              <a:gd name="adj" fmla="val 1156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FE93A2-BAB7-1D1B-B0C9-06B50290780A}"/>
              </a:ext>
            </a:extLst>
          </p:cNvPr>
          <p:cNvSpPr txBox="1"/>
          <p:nvPr/>
        </p:nvSpPr>
        <p:spPr>
          <a:xfrm>
            <a:off x="5875366" y="1417718"/>
            <a:ext cx="1823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LSTM Model Parameters</a:t>
            </a:r>
            <a:endParaRPr lang="en-SG" sz="12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57C6859-53AD-CF78-F504-3FF5E40FB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274" y="2109396"/>
            <a:ext cx="1674039" cy="91769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ED63C79-43A7-1FE1-3B8F-21987384E8A2}"/>
              </a:ext>
            </a:extLst>
          </p:cNvPr>
          <p:cNvSpPr txBox="1"/>
          <p:nvPr/>
        </p:nvSpPr>
        <p:spPr>
          <a:xfrm>
            <a:off x="10297026" y="1417717"/>
            <a:ext cx="1664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Hyperparameter Tuning</a:t>
            </a:r>
            <a:endParaRPr lang="en-SG" sz="1200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B0CBCE8-B5E7-6259-93CE-EA9A3A6595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237"/>
          <a:stretch/>
        </p:blipFill>
        <p:spPr>
          <a:xfrm>
            <a:off x="10324154" y="3376570"/>
            <a:ext cx="1610976" cy="1729138"/>
          </a:xfrm>
          <a:prstGeom prst="rect">
            <a:avLst/>
          </a:prstGeom>
        </p:spPr>
      </p:pic>
      <p:sp>
        <p:nvSpPr>
          <p:cNvPr id="85" name="Arrow: U-Turn 84">
            <a:extLst>
              <a:ext uri="{FF2B5EF4-FFF2-40B4-BE49-F238E27FC236}">
                <a16:creationId xmlns:a16="http://schemas.microsoft.com/office/drawing/2014/main" id="{834B6D60-D72F-0D27-43B8-BD27BFBDFCCB}"/>
              </a:ext>
            </a:extLst>
          </p:cNvPr>
          <p:cNvSpPr/>
          <p:nvPr/>
        </p:nvSpPr>
        <p:spPr>
          <a:xfrm rot="10800000" flipH="1">
            <a:off x="9791700" y="5447382"/>
            <a:ext cx="1444101" cy="703806"/>
          </a:xfrm>
          <a:prstGeom prst="uturnArrow">
            <a:avLst>
              <a:gd name="adj1" fmla="val 14271"/>
              <a:gd name="adj2" fmla="val 17092"/>
              <a:gd name="adj3" fmla="val 20930"/>
              <a:gd name="adj4" fmla="val 26737"/>
              <a:gd name="adj5" fmla="val 615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6" name="Arrow: U-Turn 85">
            <a:extLst>
              <a:ext uri="{FF2B5EF4-FFF2-40B4-BE49-F238E27FC236}">
                <a16:creationId xmlns:a16="http://schemas.microsoft.com/office/drawing/2014/main" id="{FE447471-DF8F-5FBF-8AE0-97D08B84E616}"/>
              </a:ext>
            </a:extLst>
          </p:cNvPr>
          <p:cNvSpPr/>
          <p:nvPr/>
        </p:nvSpPr>
        <p:spPr>
          <a:xfrm flipH="1">
            <a:off x="9721262" y="796431"/>
            <a:ext cx="1444103" cy="703806"/>
          </a:xfrm>
          <a:prstGeom prst="uturnArrow">
            <a:avLst>
              <a:gd name="adj1" fmla="val 14271"/>
              <a:gd name="adj2" fmla="val 17092"/>
              <a:gd name="adj3" fmla="val 20930"/>
              <a:gd name="adj4" fmla="val 26737"/>
              <a:gd name="adj5" fmla="val 1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82C2F5E9-FC78-97A7-4B4B-1241AD8220B5}"/>
              </a:ext>
            </a:extLst>
          </p:cNvPr>
          <p:cNvSpPr/>
          <p:nvPr/>
        </p:nvSpPr>
        <p:spPr>
          <a:xfrm>
            <a:off x="7935993" y="5192946"/>
            <a:ext cx="210276" cy="94554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3079149-FD31-3AE6-94D5-E35B1A824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392511" y="6138494"/>
            <a:ext cx="585102" cy="54254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010F849C-F508-584D-EB6E-6C1D3832E608}"/>
              </a:ext>
            </a:extLst>
          </p:cNvPr>
          <p:cNvSpPr txBox="1"/>
          <p:nvPr/>
        </p:nvSpPr>
        <p:spPr>
          <a:xfrm>
            <a:off x="8041131" y="6212519"/>
            <a:ext cx="151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Predictions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21026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5862F1FC-7A3A-9560-08A9-566C56813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253" y="769384"/>
            <a:ext cx="646331" cy="646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37B8F-1A93-AA70-A80F-543421EBAF99}"/>
              </a:ext>
            </a:extLst>
          </p:cNvPr>
          <p:cNvSpPr txBox="1"/>
          <p:nvPr/>
        </p:nvSpPr>
        <p:spPr>
          <a:xfrm>
            <a:off x="635986" y="1415715"/>
            <a:ext cx="109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Train &amp; Test Dataset</a:t>
            </a:r>
            <a:endParaRPr lang="en-SG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5D778-4494-C2FB-B7D1-697B755051CA}"/>
              </a:ext>
            </a:extLst>
          </p:cNvPr>
          <p:cNvSpPr txBox="1"/>
          <p:nvPr/>
        </p:nvSpPr>
        <p:spPr>
          <a:xfrm>
            <a:off x="635985" y="2930279"/>
            <a:ext cx="109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Manual Data Cleaning</a:t>
            </a:r>
            <a:endParaRPr lang="en-SG" sz="1200" dirty="0"/>
          </a:p>
        </p:txBody>
      </p:sp>
      <p:pic>
        <p:nvPicPr>
          <p:cNvPr id="11" name="Graphic 10" descr="Gears with solid fill">
            <a:extLst>
              <a:ext uri="{FF2B5EF4-FFF2-40B4-BE49-F238E27FC236}">
                <a16:creationId xmlns:a16="http://schemas.microsoft.com/office/drawing/2014/main" id="{26DD3EE5-E915-D283-C625-2EBEEFC4C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217" y="2015879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993EEC-CC72-0E02-978E-61491CC43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" y="3844679"/>
            <a:ext cx="686777" cy="683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DA39C6-F976-7AE4-BF6E-717FF9BAD4E5}"/>
              </a:ext>
            </a:extLst>
          </p:cNvPr>
          <p:cNvSpPr txBox="1"/>
          <p:nvPr/>
        </p:nvSpPr>
        <p:spPr>
          <a:xfrm>
            <a:off x="635984" y="4638763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XAI GROK </a:t>
            </a:r>
            <a:endParaRPr lang="en-SG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A5E486-DF32-CAB1-AFF9-317B8DB4F2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03" y="826438"/>
            <a:ext cx="589277" cy="589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BD4511-C396-5457-8F43-2DA95A68658B}"/>
              </a:ext>
            </a:extLst>
          </p:cNvPr>
          <p:cNvSpPr txBox="1"/>
          <p:nvPr/>
        </p:nvSpPr>
        <p:spPr>
          <a:xfrm>
            <a:off x="2061409" y="1415715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JSON Serialize</a:t>
            </a:r>
            <a:endParaRPr lang="en-SG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8205D5-C0CE-C848-4D7D-1D14C33A37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75" y="2107628"/>
            <a:ext cx="699668" cy="6996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2DF97E-5E9E-64B4-4906-3B6A6E7A1834}"/>
              </a:ext>
            </a:extLst>
          </p:cNvPr>
          <p:cNvSpPr txBox="1"/>
          <p:nvPr/>
        </p:nvSpPr>
        <p:spPr>
          <a:xfrm>
            <a:off x="2030277" y="2819327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LSTM</a:t>
            </a:r>
            <a:endParaRPr lang="en-SG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1295C8-195A-6DB8-F5F2-26CB80E4D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63" y="3680081"/>
            <a:ext cx="958682" cy="958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52FEC5-A08D-C503-A755-F40FC0238430}"/>
              </a:ext>
            </a:extLst>
          </p:cNvPr>
          <p:cNvSpPr txBox="1"/>
          <p:nvPr/>
        </p:nvSpPr>
        <p:spPr>
          <a:xfrm>
            <a:off x="2044072" y="4638762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Power Bi</a:t>
            </a:r>
            <a:endParaRPr lang="en-SG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7A64A2-5F4F-5238-1959-5476041226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33" y="679918"/>
            <a:ext cx="796593" cy="7965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5EB446-6AD0-674F-5806-8BC5119196DC}"/>
              </a:ext>
            </a:extLst>
          </p:cNvPr>
          <p:cNvSpPr txBox="1"/>
          <p:nvPr/>
        </p:nvSpPr>
        <p:spPr>
          <a:xfrm>
            <a:off x="3371597" y="1508047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GeoPandas</a:t>
            </a:r>
            <a:endParaRPr lang="en-SG" sz="1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9C4BD47-B67C-1C8D-530F-EB19D7D44C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27" y="2195878"/>
            <a:ext cx="734401" cy="734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4E0780-D172-8BC8-570A-24102D43A38A}"/>
              </a:ext>
            </a:extLst>
          </p:cNvPr>
          <p:cNvSpPr txBox="1"/>
          <p:nvPr/>
        </p:nvSpPr>
        <p:spPr>
          <a:xfrm>
            <a:off x="3371595" y="2957826"/>
            <a:ext cx="1090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USA Census</a:t>
            </a:r>
            <a:endParaRPr lang="en-SG" sz="12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59746B2-2DF1-9998-A26A-27854B97F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27" y="3735858"/>
            <a:ext cx="734401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0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395768-70E4-1D6D-E572-7F59F1D7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79"/>
            <a:ext cx="12192000" cy="348862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BCEF360-44C2-8DBC-AA0A-0EEA7B05C758}"/>
              </a:ext>
            </a:extLst>
          </p:cNvPr>
          <p:cNvSpPr/>
          <p:nvPr/>
        </p:nvSpPr>
        <p:spPr>
          <a:xfrm rot="20676316">
            <a:off x="5703303" y="2295861"/>
            <a:ext cx="1187116" cy="62477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18BCCD-B5B9-BE1D-830A-28DDF03C7BCB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957137" y="2765820"/>
            <a:ext cx="3767463" cy="120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5FC0356-2C2A-C2D4-8D39-3A698D184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4" y="3970421"/>
            <a:ext cx="4266756" cy="194337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55A1F8-F9A2-7EA1-7A34-85B697EE5C76}"/>
              </a:ext>
            </a:extLst>
          </p:cNvPr>
          <p:cNvSpPr/>
          <p:nvPr/>
        </p:nvSpPr>
        <p:spPr>
          <a:xfrm>
            <a:off x="225424" y="5093369"/>
            <a:ext cx="4073859" cy="601578"/>
          </a:xfrm>
          <a:prstGeom prst="roundRect">
            <a:avLst>
              <a:gd name="adj" fmla="val 1191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9747A6-90F6-AFF1-45AC-B92B16D2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107" y="3989470"/>
            <a:ext cx="4266756" cy="1943371"/>
          </a:xfrm>
          <a:prstGeom prst="rect">
            <a:avLst/>
          </a:prstGeom>
        </p:spPr>
      </p:pic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CE942E2-E35A-80E3-42A1-121A50BA1251}"/>
              </a:ext>
            </a:extLst>
          </p:cNvPr>
          <p:cNvSpPr/>
          <p:nvPr/>
        </p:nvSpPr>
        <p:spPr>
          <a:xfrm rot="20676316">
            <a:off x="9894304" y="2538906"/>
            <a:ext cx="1187116" cy="624778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872357-0F03-E081-662C-619AD157B1F7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>
          <a:xfrm flipH="1">
            <a:off x="8101485" y="3008865"/>
            <a:ext cx="1814116" cy="98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16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379</Words>
  <Application>Microsoft Office PowerPoint</Application>
  <PresentationFormat>Widescreen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Tang</dc:creator>
  <cp:lastModifiedBy>Jacob Tang</cp:lastModifiedBy>
  <cp:revision>12</cp:revision>
  <dcterms:created xsi:type="dcterms:W3CDTF">2025-04-05T00:09:37Z</dcterms:created>
  <dcterms:modified xsi:type="dcterms:W3CDTF">2025-04-05T07:12:59Z</dcterms:modified>
</cp:coreProperties>
</file>